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6"/>
  </p:notesMasterIdLst>
  <p:sldIdLst>
    <p:sldId id="256" r:id="rId2"/>
    <p:sldId id="257" r:id="rId3"/>
    <p:sldId id="258" r:id="rId4"/>
    <p:sldId id="264" r:id="rId5"/>
    <p:sldId id="259" r:id="rId6"/>
    <p:sldId id="261" r:id="rId7"/>
    <p:sldId id="262" r:id="rId8"/>
    <p:sldId id="263" r:id="rId9"/>
    <p:sldId id="265" r:id="rId10"/>
    <p:sldId id="267" r:id="rId11"/>
    <p:sldId id="268" r:id="rId12"/>
    <p:sldId id="269" r:id="rId13"/>
    <p:sldId id="270" r:id="rId14"/>
    <p:sldId id="271" r:id="rId15"/>
    <p:sldId id="272" r:id="rId16"/>
    <p:sldId id="275" r:id="rId17"/>
    <p:sldId id="274" r:id="rId18"/>
    <p:sldId id="266" r:id="rId19"/>
    <p:sldId id="278" r:id="rId20"/>
    <p:sldId id="279" r:id="rId21"/>
    <p:sldId id="280" r:id="rId22"/>
    <p:sldId id="281" r:id="rId23"/>
    <p:sldId id="282" r:id="rId24"/>
    <p:sldId id="284" r:id="rId25"/>
    <p:sldId id="290" r:id="rId26"/>
    <p:sldId id="291" r:id="rId27"/>
    <p:sldId id="292" r:id="rId28"/>
    <p:sldId id="293" r:id="rId29"/>
    <p:sldId id="298" r:id="rId30"/>
    <p:sldId id="294" r:id="rId31"/>
    <p:sldId id="295" r:id="rId32"/>
    <p:sldId id="296" r:id="rId33"/>
    <p:sldId id="299" r:id="rId34"/>
    <p:sldId id="300" r:id="rId35"/>
    <p:sldId id="301" r:id="rId36"/>
    <p:sldId id="304" r:id="rId37"/>
    <p:sldId id="307" r:id="rId38"/>
    <p:sldId id="303" r:id="rId39"/>
    <p:sldId id="305" r:id="rId40"/>
    <p:sldId id="308" r:id="rId41"/>
    <p:sldId id="309" r:id="rId42"/>
    <p:sldId id="310" r:id="rId43"/>
    <p:sldId id="312" r:id="rId44"/>
    <p:sldId id="289" r:id="rId4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93" d="100"/>
          <a:sy n="93" d="100"/>
        </p:scale>
        <p:origin x="-1544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notesMaster" Target="notesMasters/notesMaster1.xml"/><Relationship Id="rId47" Type="http://schemas.openxmlformats.org/officeDocument/2006/relationships/printerSettings" Target="printerSettings/printerSettings1.bin"/><Relationship Id="rId48" Type="http://schemas.openxmlformats.org/officeDocument/2006/relationships/presProps" Target="presProps.xml"/><Relationship Id="rId49" Type="http://schemas.openxmlformats.org/officeDocument/2006/relationships/viewProps" Target="view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theme" Target="theme/theme1.xml"/><Relationship Id="rId5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14E912-62CA-E24B-83A3-8402B5134BA2}" type="datetimeFigureOut">
              <a:rPr lang="fr-FR" smtClean="0"/>
              <a:t>5/8/16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71F1F2-6A55-4A4D-85E5-837506BA872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051450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  <a:p>
            <a:r>
              <a:rPr lang="fr-FR" dirty="0"/>
              <a:t>----- Notes de la réunion (3/21/16 07:56) -----</a:t>
            </a:r>
          </a:p>
          <a:p>
            <a:r>
              <a:rPr lang="fr-FR" dirty="0" err="1"/>
              <a:t>Database</a:t>
            </a:r>
            <a:r>
              <a:rPr lang="fr-FR" dirty="0"/>
              <a:t> </a:t>
            </a:r>
            <a:r>
              <a:rPr lang="fr-FR" dirty="0" err="1"/>
              <a:t>already</a:t>
            </a:r>
            <a:r>
              <a:rPr lang="fr-FR" dirty="0"/>
              <a:t> </a:t>
            </a:r>
            <a:r>
              <a:rPr lang="fr-FR" dirty="0" err="1"/>
              <a:t>provided</a:t>
            </a:r>
            <a:r>
              <a:rPr lang="fr-FR" dirty="0"/>
              <a:t>. </a:t>
            </a:r>
          </a:p>
          <a:p>
            <a:r>
              <a:rPr lang="fr-FR" dirty="0" err="1"/>
              <a:t>Contains</a:t>
            </a:r>
            <a:r>
              <a:rPr lang="fr-FR" dirty="0"/>
              <a:t> </a:t>
            </a:r>
            <a:r>
              <a:rPr lang="fr-FR" dirty="0" err="1"/>
              <a:t>recorded</a:t>
            </a:r>
            <a:r>
              <a:rPr lang="fr-FR" dirty="0"/>
              <a:t> </a:t>
            </a:r>
            <a:r>
              <a:rPr lang="fr-FR" dirty="0" err="1"/>
              <a:t>videos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surveillance camera network </a:t>
            </a:r>
            <a:r>
              <a:rPr lang="fr-FR" dirty="0" err="1"/>
              <a:t>at</a:t>
            </a:r>
            <a:r>
              <a:rPr lang="fr-FR" dirty="0"/>
              <a:t> the MBK shopping </a:t>
            </a:r>
            <a:r>
              <a:rPr lang="fr-FR" dirty="0" err="1"/>
              <a:t>mall</a:t>
            </a:r>
            <a:r>
              <a:rPr lang="fr-FR" dirty="0"/>
              <a:t> in Bangkok.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71F1F2-6A55-4A4D-85E5-837506BA8726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645513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  <a:p>
            <a:r>
              <a:rPr lang="fr-FR"/>
              <a:t>----- Notes de la réunion (3/21/16 08:06) -----</a:t>
            </a:r>
          </a:p>
          <a:p>
            <a:r>
              <a:rPr lang="fr-FR"/>
              <a:t>Don't go too much in the details here because the next slides do this job.</a:t>
            </a:r>
          </a:p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71F1F2-6A55-4A4D-85E5-837506BA8726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540856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199" y="1295400"/>
            <a:ext cx="8228013" cy="1927225"/>
          </a:xfrm>
        </p:spPr>
        <p:txBody>
          <a:bodyPr tIns="0" bIns="0" anchor="b" anchorCtr="0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fr-FR" smtClean="0"/>
              <a:t>Cliquez et modifiez le titre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199" y="3307976"/>
            <a:ext cx="8228013" cy="1066800"/>
          </a:xfrm>
        </p:spPr>
        <p:txBody>
          <a:bodyPr tIns="0" bIns="0"/>
          <a:lstStyle>
            <a:lvl1pPr marL="0" indent="0" algn="ctr">
              <a:spcBef>
                <a:spcPts val="300"/>
              </a:spcBef>
              <a:buNone/>
              <a:defRPr sz="18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Cliquez pour modifier le style des sous-titres du masque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BC7E7-EA8E-4DA7-915E-CC098D9BADCB}" type="datetimeFigureOut">
              <a:rPr lang="en-US" smtClean="0"/>
              <a:t>5/8/16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8292818" y="5804647"/>
            <a:ext cx="367088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sz="4400">
                <a:solidFill>
                  <a:schemeClr val="accent1"/>
                </a:solidFill>
                <a:latin typeface="Wingdings" pitchFamily="2" charset="2"/>
              </a:rPr>
              <a:t>S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BC7E7-EA8E-4DA7-915E-CC098D9BADCB}" type="datetimeFigureOut">
              <a:rPr lang="en-US" smtClean="0"/>
              <a:t>5/8/16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381001"/>
            <a:ext cx="3509683" cy="2209800"/>
          </a:xfrm>
        </p:spPr>
        <p:txBody>
          <a:bodyPr anchor="b"/>
          <a:lstStyle>
            <a:lvl1pPr algn="l">
              <a:defRPr sz="4400" b="0"/>
            </a:lvl1pPr>
          </a:lstStyle>
          <a:p>
            <a:r>
              <a:rPr lang="fr-FR" smtClean="0"/>
              <a:t>Cliquez et modifiez le titre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0" y="273050"/>
            <a:ext cx="3657600" cy="5853113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27013">
              <a:defRPr sz="1600"/>
            </a:lvl6pPr>
            <a:lvl7pPr marL="2173288" indent="-227013">
              <a:defRPr sz="1600"/>
            </a:lvl7pPr>
            <a:lvl8pPr marL="2398713" indent="-227013">
              <a:defRPr sz="1600"/>
            </a:lvl8pPr>
            <a:lvl9pPr marL="2625725" indent="-227013"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199" y="2649071"/>
            <a:ext cx="3509683" cy="3388192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79BC7E7-EA8E-4DA7-915E-CC098D9BADCB}" type="datetimeFigureOut">
              <a:rPr lang="en-US" smtClean="0"/>
              <a:t>5/8/16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avec légen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51425" y="381001"/>
            <a:ext cx="3635375" cy="2209800"/>
          </a:xfrm>
        </p:spPr>
        <p:txBody>
          <a:bodyPr anchor="b"/>
          <a:lstStyle>
            <a:lvl1pPr algn="l">
              <a:defRPr sz="4400" b="0">
                <a:solidFill>
                  <a:schemeClr val="tx1"/>
                </a:solidFill>
              </a:defRPr>
            </a:lvl1pPr>
          </a:lstStyle>
          <a:p>
            <a:r>
              <a:rPr lang="fr-FR" smtClean="0"/>
              <a:t>Cliquez et modifiez le titre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51425" y="2649070"/>
            <a:ext cx="3635375" cy="3505667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79BC7E7-EA8E-4DA7-915E-CC098D9BADCB}" type="datetimeFigureOut">
              <a:rPr lang="en-US" smtClean="0"/>
              <a:t>5/8/16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‹#›</a:t>
            </a:fld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228600" y="1143000"/>
            <a:ext cx="4267200" cy="4267200"/>
          </a:xfrm>
          <a:prstGeom prst="ellipse">
            <a:avLst/>
          </a:prstGeom>
          <a:ln w="28575">
            <a:solidFill>
              <a:schemeClr val="accent1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fr-FR" smtClean="0"/>
              <a:t>Faire glisser l'image vers l'espace réservé ou cliquer sur l'icône pour l'ajouter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images avec légen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51425" y="381001"/>
            <a:ext cx="3635375" cy="2209800"/>
          </a:xfrm>
        </p:spPr>
        <p:txBody>
          <a:bodyPr anchor="b"/>
          <a:lstStyle>
            <a:lvl1pPr algn="l">
              <a:defRPr sz="4400" b="0">
                <a:solidFill>
                  <a:schemeClr val="tx1"/>
                </a:solidFill>
              </a:defRPr>
            </a:lvl1pPr>
          </a:lstStyle>
          <a:p>
            <a:r>
              <a:rPr lang="fr-FR" smtClean="0"/>
              <a:t>Cliquez et modifiez le titre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51425" y="2649070"/>
            <a:ext cx="3635375" cy="3505667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79BC7E7-EA8E-4DA7-915E-CC098D9BADCB}" type="datetimeFigureOut">
              <a:rPr lang="en-US" smtClean="0"/>
              <a:t>5/8/16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‹#›</a:t>
            </a:fld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90600" y="2590800"/>
            <a:ext cx="3505200" cy="3505200"/>
          </a:xfrm>
          <a:prstGeom prst="ellipse">
            <a:avLst/>
          </a:prstGeom>
          <a:ln w="28575">
            <a:solidFill>
              <a:schemeClr val="accent1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fr-FR" smtClean="0"/>
              <a:t>Faire glisser l'image vers l'espace réservé ou cliquer sur l'icône pour l'ajouter</a:t>
            </a:r>
            <a:endParaRPr/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2479675" y="1260475"/>
            <a:ext cx="1254125" cy="1254125"/>
          </a:xfrm>
          <a:prstGeom prst="ellipse">
            <a:avLst/>
          </a:prstGeom>
          <a:ln w="28575">
            <a:solidFill>
              <a:schemeClr val="accent1"/>
            </a:solidFill>
          </a:ln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fr-FR" smtClean="0"/>
              <a:t>Faire glisser l'image vers l'espace réservé ou cliquer sur l'icône pour l'ajouter</a:t>
            </a:r>
            <a:endParaRPr/>
          </a:p>
        </p:txBody>
      </p:sp>
      <p:sp>
        <p:nvSpPr>
          <p:cNvPr id="10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269875" y="762000"/>
            <a:ext cx="2092325" cy="2092325"/>
          </a:xfrm>
          <a:prstGeom prst="ellipse">
            <a:avLst/>
          </a:prstGeom>
          <a:ln w="28575">
            <a:solidFill>
              <a:schemeClr val="accent1"/>
            </a:solidFill>
          </a:ln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fr-FR" smtClean="0"/>
              <a:t>Faire glisser l'image vers l'espace réservé ou cliquer sur l'icône pour l'ajouter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568388"/>
            <a:ext cx="8228013" cy="3468875"/>
          </a:xfrm>
        </p:spPr>
        <p:txBody>
          <a:bodyPr vert="eaVert"/>
          <a:lstStyle>
            <a:lvl5pPr>
              <a:defRPr/>
            </a:lvl5pPr>
            <a:lvl6pPr marL="1719072">
              <a:defRPr/>
            </a:lvl6pPr>
            <a:lvl7pPr marL="1719072">
              <a:defRPr/>
            </a:lvl7pPr>
            <a:lvl8pPr marL="1719072">
              <a:defRPr/>
            </a:lvl8pPr>
            <a:lvl9pPr marL="1719072">
              <a:defRPr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BC7E7-EA8E-4DA7-915E-CC098D9BADCB}" type="datetimeFigureOut">
              <a:rPr lang="en-US" smtClean="0"/>
              <a:t>5/8/16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6600" y="274638"/>
            <a:ext cx="1524000" cy="5851525"/>
          </a:xfrm>
        </p:spPr>
        <p:txBody>
          <a:bodyPr vert="eaVert" anchor="t" anchorCtr="0"/>
          <a:lstStyle/>
          <a:p>
            <a:r>
              <a:rPr lang="fr-FR" smtClean="0"/>
              <a:t>Cliquez et modifiez le titre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416859"/>
            <a:ext cx="6019800" cy="5615642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BC7E7-EA8E-4DA7-915E-CC098D9BADCB}" type="datetimeFigureOut">
              <a:rPr lang="en-US" smtClean="0"/>
              <a:t>5/8/16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ermetu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BC7E7-EA8E-4DA7-915E-CC098D9BADCB}" type="datetimeFigureOut">
              <a:rPr lang="en-US" smtClean="0"/>
              <a:t>5/8/16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BC7E7-EA8E-4DA7-915E-CC098D9BADCB}" type="datetimeFigureOut">
              <a:rPr lang="en-US" smtClean="0"/>
              <a:t>5/8/16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36694"/>
            <a:ext cx="6400800" cy="1362075"/>
          </a:xfrm>
        </p:spPr>
        <p:txBody>
          <a:bodyPr anchor="b" anchorCtr="0"/>
          <a:lstStyle>
            <a:lvl1pPr algn="r">
              <a:defRPr sz="4600" b="0" cap="none" baseline="0"/>
            </a:lvl1pPr>
          </a:lstStyle>
          <a:p>
            <a:r>
              <a:rPr lang="fr-FR" smtClean="0"/>
              <a:t>Cliquez et modifiez le titre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6399" y="3609695"/>
            <a:ext cx="5181601" cy="1500187"/>
          </a:xfrm>
        </p:spPr>
        <p:txBody>
          <a:bodyPr anchor="t" anchorCtr="0"/>
          <a:lstStyle>
            <a:lvl1pPr marL="0" indent="0" algn="r">
              <a:spcBef>
                <a:spcPts val="300"/>
              </a:spcBef>
              <a:buNone/>
              <a:defRPr sz="1800" baseline="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79BC7E7-EA8E-4DA7-915E-CC098D9BADCB}" type="datetimeFigureOut">
              <a:rPr lang="en-US" smtClean="0"/>
              <a:t>5/8/16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238999" y="6356350"/>
            <a:ext cx="144621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F2F5E10-5301-4EE6-90D2-A6C4A3F62BED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8292818" y="5804647"/>
            <a:ext cx="367088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sz="4400">
                <a:solidFill>
                  <a:schemeClr val="accent1"/>
                </a:solidFill>
                <a:latin typeface="Wingdings" pitchFamily="2" charset="2"/>
              </a:rPr>
              <a:t>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40664" y="2784475"/>
            <a:ext cx="3767328" cy="3252788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27013">
              <a:defRPr sz="1600"/>
            </a:lvl6pPr>
            <a:lvl7pPr marL="2173288" indent="-227013">
              <a:defRPr sz="1600"/>
            </a:lvl7pPr>
            <a:lvl8pPr marL="2398713" indent="-227013">
              <a:defRPr sz="1600"/>
            </a:lvl8pPr>
            <a:lvl9pPr marL="2625725" indent="-227013"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4753" y="2784475"/>
            <a:ext cx="3767328" cy="3252788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27013">
              <a:tabLst/>
              <a:defRPr sz="1600"/>
            </a:lvl6pPr>
            <a:lvl7pPr marL="2173288" indent="-227013">
              <a:tabLst/>
              <a:defRPr sz="1600"/>
            </a:lvl7pPr>
            <a:lvl8pPr marL="2398713" indent="-227013">
              <a:tabLst/>
              <a:defRPr sz="1600"/>
            </a:lvl8pPr>
            <a:lvl9pPr marL="2625725" indent="-227013">
              <a:tabLst/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BC7E7-EA8E-4DA7-915E-CC098D9BADCB}" type="datetimeFigureOut">
              <a:rPr lang="en-US" smtClean="0"/>
              <a:t>5/8/16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Cliquez et modifiez le titre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0664" y="2232211"/>
            <a:ext cx="3767328" cy="762000"/>
          </a:xfrm>
        </p:spPr>
        <p:txBody>
          <a:bodyPr anchor="b"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0664" y="3160059"/>
            <a:ext cx="3767328" cy="289149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34950">
              <a:defRPr sz="1600"/>
            </a:lvl6pPr>
            <a:lvl7pPr marL="2173288" indent="-234950">
              <a:defRPr sz="1600"/>
            </a:lvl7pPr>
            <a:lvl8pPr marL="2398713" indent="-234950">
              <a:defRPr sz="1600"/>
            </a:lvl8pPr>
            <a:lvl9pPr marL="2625725" indent="-234950"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31578" y="2232211"/>
            <a:ext cx="3767328" cy="762000"/>
          </a:xfrm>
        </p:spPr>
        <p:txBody>
          <a:bodyPr anchor="b"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31578" y="3160059"/>
            <a:ext cx="3767328" cy="289149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34950">
              <a:defRPr sz="1600"/>
            </a:lvl6pPr>
            <a:lvl7pPr marL="2173288" indent="-234950">
              <a:defRPr sz="1600"/>
            </a:lvl7pPr>
            <a:lvl8pPr marL="2398713" indent="-234950">
              <a:defRPr sz="1600"/>
            </a:lvl8pPr>
            <a:lvl9pPr marL="2625725" indent="-234950"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BC7E7-EA8E-4DA7-915E-CC098D9BADCB}" type="datetimeFigureOut">
              <a:rPr lang="en-US" smtClean="0"/>
              <a:t>5/8/16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ntenus, Haut et b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62000" y="2784475"/>
            <a:ext cx="7656512" cy="155448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BC7E7-EA8E-4DA7-915E-CC098D9BADCB}" type="datetimeFigureOut">
              <a:rPr lang="en-US" smtClean="0"/>
              <a:t>5/8/16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sz="half" idx="13"/>
          </p:nvPr>
        </p:nvSpPr>
        <p:spPr>
          <a:xfrm>
            <a:off x="762000" y="4497070"/>
            <a:ext cx="7656512" cy="155448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36008" y="2784475"/>
            <a:ext cx="3767328" cy="155448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27013">
              <a:defRPr sz="1600"/>
            </a:lvl6pPr>
            <a:lvl7pPr marL="2173288" indent="-227013">
              <a:defRPr sz="1600"/>
            </a:lvl7pPr>
            <a:lvl8pPr marL="2398713" indent="-227013">
              <a:defRPr sz="1600"/>
            </a:lvl8pPr>
            <a:lvl9pPr marL="2625725" indent="-227013"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BC7E7-EA8E-4DA7-915E-CC098D9BADCB}" type="datetimeFigureOut">
              <a:rPr lang="en-US" smtClean="0"/>
              <a:t>5/8/16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sz="half" idx="13"/>
          </p:nvPr>
        </p:nvSpPr>
        <p:spPr>
          <a:xfrm>
            <a:off x="4636008" y="4497070"/>
            <a:ext cx="3767328" cy="155448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34950">
              <a:defRPr sz="1600"/>
            </a:lvl6pPr>
            <a:lvl7pPr marL="2173288" indent="-234950">
              <a:defRPr sz="1600"/>
            </a:lvl7pPr>
            <a:lvl8pPr marL="2398713" indent="-234950">
              <a:defRPr sz="1600"/>
            </a:lvl8pPr>
            <a:lvl9pPr marL="2625725" indent="-234950"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dirty="0"/>
          </a:p>
        </p:txBody>
      </p:sp>
      <p:sp>
        <p:nvSpPr>
          <p:cNvPr id="9" name="Content Placeholder 2"/>
          <p:cNvSpPr>
            <a:spLocks noGrp="1"/>
          </p:cNvSpPr>
          <p:nvPr>
            <p:ph sz="half" idx="14"/>
          </p:nvPr>
        </p:nvSpPr>
        <p:spPr>
          <a:xfrm>
            <a:off x="740664" y="2784475"/>
            <a:ext cx="3767328" cy="3252788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34950">
              <a:defRPr sz="1600"/>
            </a:lvl6pPr>
            <a:lvl7pPr marL="2173288" indent="-234950">
              <a:defRPr sz="1600"/>
            </a:lvl7pPr>
            <a:lvl8pPr marL="2398713" indent="-234950">
              <a:defRPr sz="1600"/>
            </a:lvl8pPr>
            <a:lvl9pPr marL="2625725" indent="-234950"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36008" y="2784475"/>
            <a:ext cx="3767328" cy="155448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27013">
              <a:defRPr sz="1600"/>
            </a:lvl6pPr>
            <a:lvl7pPr marL="2173288" indent="-227013">
              <a:defRPr sz="1600"/>
            </a:lvl7pPr>
            <a:lvl8pPr marL="2398713" indent="-227013">
              <a:defRPr sz="1600"/>
            </a:lvl8pPr>
            <a:lvl9pPr marL="2625725" indent="-227013"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BC7E7-EA8E-4DA7-915E-CC098D9BADCB}" type="datetimeFigureOut">
              <a:rPr lang="en-US" smtClean="0"/>
              <a:t>5/8/16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sz="half" idx="13"/>
          </p:nvPr>
        </p:nvSpPr>
        <p:spPr>
          <a:xfrm>
            <a:off x="4636008" y="4497070"/>
            <a:ext cx="3767328" cy="155448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34950" algn="l" defTabSz="914400" rtl="0" eaLnBrk="1" latinLnBrk="0" hangingPunct="1">
              <a:spcBef>
                <a:spcPct val="20000"/>
              </a:spcBef>
              <a:buSzPct val="90000"/>
              <a:buFont typeface="Wingdings" pitchFamily="2" charset="2"/>
              <a:buChar char=""/>
              <a:defRPr lang="en-US" sz="16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173288" indent="-234950" algn="l" defTabSz="914400" rtl="0" eaLnBrk="1" latinLnBrk="0" hangingPunct="1">
              <a:spcBef>
                <a:spcPct val="20000"/>
              </a:spcBef>
              <a:buSzPct val="90000"/>
              <a:buFont typeface="Wingdings" pitchFamily="2" charset="2"/>
              <a:buChar char=""/>
              <a:defRPr lang="en-US" sz="16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398713" indent="-234950" algn="l" defTabSz="914400" rtl="0" eaLnBrk="1" latinLnBrk="0" hangingPunct="1">
              <a:spcBef>
                <a:spcPct val="20000"/>
              </a:spcBef>
              <a:buSzPct val="90000"/>
              <a:buFont typeface="Wingdings" pitchFamily="2" charset="2"/>
              <a:buChar char=""/>
              <a:defRPr lang="en-US" sz="16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625725" indent="-234950" algn="l" defTabSz="914400" rtl="0" eaLnBrk="1" latinLnBrk="0" hangingPunct="1">
              <a:spcBef>
                <a:spcPct val="20000"/>
              </a:spcBef>
              <a:buSzPct val="90000"/>
              <a:buFont typeface="Wingdings" pitchFamily="2" charset="2"/>
              <a:buChar char=""/>
              <a:defRPr lang="en-US" sz="16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dirty="0"/>
          </a:p>
        </p:txBody>
      </p:sp>
      <p:sp>
        <p:nvSpPr>
          <p:cNvPr id="10" name="Content Placeholder 2"/>
          <p:cNvSpPr>
            <a:spLocks noGrp="1"/>
          </p:cNvSpPr>
          <p:nvPr>
            <p:ph sz="half" idx="14"/>
          </p:nvPr>
        </p:nvSpPr>
        <p:spPr>
          <a:xfrm>
            <a:off x="739775" y="2784475"/>
            <a:ext cx="3767328" cy="155448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27013">
              <a:defRPr sz="1600"/>
            </a:lvl6pPr>
            <a:lvl7pPr marL="2173288" indent="-227013">
              <a:defRPr sz="1600"/>
            </a:lvl7pPr>
            <a:lvl8pPr marL="2398713" indent="-227013">
              <a:defRPr sz="1600"/>
            </a:lvl8pPr>
            <a:lvl9pPr marL="2625725" indent="-227013"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dirty="0"/>
          </a:p>
        </p:txBody>
      </p:sp>
      <p:sp>
        <p:nvSpPr>
          <p:cNvPr id="11" name="Content Placeholder 2"/>
          <p:cNvSpPr>
            <a:spLocks noGrp="1"/>
          </p:cNvSpPr>
          <p:nvPr>
            <p:ph sz="half" idx="15"/>
          </p:nvPr>
        </p:nvSpPr>
        <p:spPr>
          <a:xfrm>
            <a:off x="739775" y="4497070"/>
            <a:ext cx="3767328" cy="155448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34950" algn="l" defTabSz="914400" rtl="0" eaLnBrk="1" latinLnBrk="0" hangingPunct="1">
              <a:spcBef>
                <a:spcPct val="20000"/>
              </a:spcBef>
              <a:buSzPct val="90000"/>
              <a:buFont typeface="Wingdings" pitchFamily="2" charset="2"/>
              <a:buChar char=""/>
              <a:defRPr lang="en-US" sz="16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173288" indent="-234950" algn="l" defTabSz="914400" rtl="0" eaLnBrk="1" latinLnBrk="0" hangingPunct="1">
              <a:spcBef>
                <a:spcPct val="20000"/>
              </a:spcBef>
              <a:buSzPct val="90000"/>
              <a:buFont typeface="Wingdings" pitchFamily="2" charset="2"/>
              <a:buChar char=""/>
              <a:defRPr lang="en-US" sz="16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398713" indent="-234950" algn="l" defTabSz="914400" rtl="0" eaLnBrk="1" latinLnBrk="0" hangingPunct="1">
              <a:spcBef>
                <a:spcPct val="20000"/>
              </a:spcBef>
              <a:buSzPct val="90000"/>
              <a:buFont typeface="Wingdings" pitchFamily="2" charset="2"/>
              <a:buChar char=""/>
              <a:defRPr lang="en-US" sz="16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625725" indent="-234950" algn="l" defTabSz="914400" rtl="0" eaLnBrk="1" latinLnBrk="0" hangingPunct="1">
              <a:spcBef>
                <a:spcPct val="20000"/>
              </a:spcBef>
              <a:buSzPct val="90000"/>
              <a:buFont typeface="Wingdings" pitchFamily="2" charset="2"/>
              <a:buChar char=""/>
              <a:defRPr lang="en-US" sz="16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BC7E7-EA8E-4DA7-915E-CC098D9BADCB}" type="datetimeFigureOut">
              <a:rPr lang="en-US" smtClean="0"/>
              <a:t>5/8/16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45141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fr-FR" smtClean="0"/>
              <a:t>Cliquez et modifiez le titre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9775" y="2770094"/>
            <a:ext cx="7662864" cy="32671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79BC7E7-EA8E-4DA7-915E-CC098D9BADCB}" type="datetimeFigureOut">
              <a:rPr lang="en-US" smtClean="0"/>
              <a:t>5/8/16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789613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05300" y="6356350"/>
            <a:ext cx="533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9F2F5E10-5301-4EE6-90D2-A6C4A3F62BED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xmlns:p14="http://schemas.microsoft.com/office/powerpoint/2010/main" spd="slow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6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2000"/>
        </a:spcBef>
        <a:buClr>
          <a:schemeClr val="accent1"/>
        </a:buClr>
        <a:buSzPct val="90000"/>
        <a:buFont typeface="Wingdings" pitchFamily="2" charset="2"/>
        <a:buChar char="S"/>
        <a:defRPr sz="22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336550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90000"/>
        <a:buFont typeface="Wingdings" pitchFamily="2" charset="2"/>
        <a:buChar char="S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035050" indent="-349250" algn="l" defTabSz="914400" rtl="0" eaLnBrk="1" latinLnBrk="0" hangingPunct="1">
        <a:spcBef>
          <a:spcPts val="600"/>
        </a:spcBef>
        <a:buClr>
          <a:schemeClr val="accent1"/>
        </a:buClr>
        <a:buSzPct val="90000"/>
        <a:buFont typeface="Wingdings" pitchFamily="2" charset="2"/>
        <a:buChar char="S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371600" indent="-336550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90000"/>
        <a:buFont typeface="Wingdings" pitchFamily="2" charset="2"/>
        <a:buChar char="S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720850" indent="-349250" algn="l" defTabSz="914400" rtl="0" eaLnBrk="1" latinLnBrk="0" hangingPunct="1">
        <a:spcBef>
          <a:spcPts val="600"/>
        </a:spcBef>
        <a:buClr>
          <a:schemeClr val="accent1"/>
        </a:buClr>
        <a:buSzPct val="90000"/>
        <a:buFont typeface="Wingdings" pitchFamily="2" charset="2"/>
        <a:buChar char="S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055813" indent="-344488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90000"/>
        <a:buFont typeface="Wingdings" pitchFamily="2" charset="2"/>
        <a:buChar char="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398713" indent="-344488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Wingdings" pitchFamily="2" charset="2"/>
        <a:buChar char="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743200" indent="-344488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90000"/>
        <a:buFont typeface="Wingdings" pitchFamily="2" charset="2"/>
        <a:buChar char="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087688" indent="-344488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Wingdings" pitchFamily="2" charset="2"/>
        <a:buChar char=""/>
        <a:defRPr lang="en-US" sz="1800" kern="120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4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jpg"/><Relationship Id="rId3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jp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smtClean="0"/>
              <a:t>RESEARCH</a:t>
            </a:r>
            <a:br>
              <a:rPr lang="fr-FR" dirty="0" smtClean="0"/>
            </a:br>
            <a:r>
              <a:rPr lang="fr-FR" dirty="0" smtClean="0"/>
              <a:t>STUDY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457199" y="3307976"/>
            <a:ext cx="8228013" cy="3183506"/>
          </a:xfrm>
        </p:spPr>
        <p:txBody>
          <a:bodyPr>
            <a:normAutofit/>
          </a:bodyPr>
          <a:lstStyle/>
          <a:p>
            <a:r>
              <a:rPr lang="fr-FR" dirty="0" smtClean="0"/>
              <a:t>By Paul-Darius Sarmadi</a:t>
            </a:r>
          </a:p>
          <a:p>
            <a:r>
              <a:rPr lang="fr-FR" dirty="0" smtClean="0"/>
              <a:t>09/05/</a:t>
            </a:r>
            <a:r>
              <a:rPr lang="fr-FR" dirty="0" smtClean="0"/>
              <a:t>2016</a:t>
            </a:r>
          </a:p>
          <a:p>
            <a:endParaRPr lang="fr-FR" dirty="0"/>
          </a:p>
          <a:p>
            <a:r>
              <a:rPr lang="fr-FR" dirty="0" err="1" smtClean="0"/>
              <a:t>Committee</a:t>
            </a:r>
            <a:endParaRPr lang="fr-FR" dirty="0" smtClean="0"/>
          </a:p>
          <a:p>
            <a:r>
              <a:rPr lang="fr-FR" dirty="0"/>
              <a:t>Dr. Matthew </a:t>
            </a:r>
            <a:r>
              <a:rPr lang="fr-FR" dirty="0" err="1"/>
              <a:t>Dailey</a:t>
            </a:r>
            <a:r>
              <a:rPr lang="fr-FR" dirty="0"/>
              <a:t> (</a:t>
            </a:r>
            <a:r>
              <a:rPr lang="fr-FR" dirty="0" err="1"/>
              <a:t>Chairperson</a:t>
            </a:r>
            <a:r>
              <a:rPr lang="fr-FR" dirty="0"/>
              <a:t>) </a:t>
            </a:r>
            <a:endParaRPr lang="fr-FR" dirty="0" smtClean="0"/>
          </a:p>
          <a:p>
            <a:r>
              <a:rPr lang="fr-FR" dirty="0" smtClean="0"/>
              <a:t>Dr</a:t>
            </a:r>
            <a:r>
              <a:rPr lang="fr-FR" dirty="0"/>
              <a:t>. </a:t>
            </a:r>
            <a:r>
              <a:rPr lang="fr-FR" dirty="0" err="1"/>
              <a:t>Mongkol</a:t>
            </a:r>
            <a:r>
              <a:rPr lang="fr-FR" dirty="0"/>
              <a:t> </a:t>
            </a:r>
            <a:r>
              <a:rPr lang="fr-FR" dirty="0" err="1"/>
              <a:t>Ekpanyapong</a:t>
            </a:r>
            <a:r>
              <a:rPr lang="fr-FR" dirty="0"/>
              <a:t/>
            </a:r>
            <a:br>
              <a:rPr lang="fr-FR" dirty="0"/>
            </a:br>
            <a:r>
              <a:rPr lang="fr-FR" dirty="0"/>
              <a:t>Dr. </a:t>
            </a:r>
            <a:r>
              <a:rPr lang="fr-FR" dirty="0" err="1"/>
              <a:t>Manukid</a:t>
            </a:r>
            <a:r>
              <a:rPr lang="fr-FR" dirty="0"/>
              <a:t> </a:t>
            </a:r>
            <a:r>
              <a:rPr lang="fr-FR" dirty="0" err="1"/>
              <a:t>Parnichkun</a:t>
            </a:r>
            <a:r>
              <a:rPr lang="fr-F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2308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neural_net2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5204" y="3680032"/>
            <a:ext cx="6478796" cy="3177968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Deep</a:t>
            </a:r>
            <a:r>
              <a:rPr lang="fr-FR" dirty="0" smtClean="0"/>
              <a:t> Learning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0" y="2200872"/>
            <a:ext cx="4797366" cy="2508784"/>
          </a:xfrm>
        </p:spPr>
        <p:txBody>
          <a:bodyPr>
            <a:normAutofit fontScale="92500" lnSpcReduction="10000"/>
          </a:bodyPr>
          <a:lstStyle/>
          <a:p>
            <a:r>
              <a:rPr lang="fr-FR" b="1" dirty="0" smtClean="0"/>
              <a:t>In « </a:t>
            </a:r>
            <a:r>
              <a:rPr lang="fr-FR" b="1" dirty="0" err="1" smtClean="0"/>
              <a:t>Deep</a:t>
            </a:r>
            <a:r>
              <a:rPr lang="fr-FR" b="1" dirty="0" smtClean="0"/>
              <a:t> </a:t>
            </a:r>
            <a:r>
              <a:rPr lang="fr-FR" b="1" dirty="0" err="1" smtClean="0"/>
              <a:t>learning</a:t>
            </a:r>
            <a:r>
              <a:rPr lang="fr-FR" b="1" dirty="0" smtClean="0"/>
              <a:t> </a:t>
            </a:r>
            <a:r>
              <a:rPr lang="fr-FR" b="1" dirty="0" err="1" smtClean="0"/>
              <a:t>methods</a:t>
            </a:r>
            <a:r>
              <a:rPr lang="fr-FR" b="1" dirty="0" smtClean="0"/>
              <a:t> and Applications »: « </a:t>
            </a:r>
            <a:r>
              <a:rPr lang="fr-FR" b="1" dirty="0" err="1"/>
              <a:t>Deep</a:t>
            </a:r>
            <a:r>
              <a:rPr lang="fr-FR" b="1" dirty="0"/>
              <a:t> </a:t>
            </a:r>
            <a:r>
              <a:rPr lang="fr-FR" b="1" dirty="0" err="1"/>
              <a:t>learning</a:t>
            </a:r>
            <a:r>
              <a:rPr lang="fr-FR" b="1" dirty="0"/>
              <a:t> </a:t>
            </a:r>
            <a:r>
              <a:rPr lang="fr-FR" b="1" dirty="0" err="1"/>
              <a:t>is</a:t>
            </a:r>
            <a:r>
              <a:rPr lang="fr-FR" b="1" dirty="0"/>
              <a:t> a set of </a:t>
            </a:r>
            <a:r>
              <a:rPr lang="fr-FR" b="1" dirty="0" err="1"/>
              <a:t>algorithms</a:t>
            </a:r>
            <a:r>
              <a:rPr lang="fr-FR" b="1" dirty="0"/>
              <a:t> in machine </a:t>
            </a:r>
            <a:r>
              <a:rPr lang="fr-FR" b="1" dirty="0" err="1"/>
              <a:t>learning</a:t>
            </a:r>
            <a:r>
              <a:rPr lang="fr-FR" b="1" dirty="0"/>
              <a:t> </a:t>
            </a:r>
            <a:r>
              <a:rPr lang="fr-FR" b="1" dirty="0" err="1"/>
              <a:t>that</a:t>
            </a:r>
            <a:r>
              <a:rPr lang="fr-FR" b="1" dirty="0"/>
              <a:t> </a:t>
            </a:r>
            <a:r>
              <a:rPr lang="fr-FR" b="1" dirty="0" err="1"/>
              <a:t>attempt</a:t>
            </a:r>
            <a:r>
              <a:rPr lang="fr-FR" b="1" dirty="0"/>
              <a:t> to </a:t>
            </a:r>
            <a:r>
              <a:rPr lang="fr-FR" b="1" dirty="0" err="1"/>
              <a:t>learn</a:t>
            </a:r>
            <a:r>
              <a:rPr lang="fr-FR" b="1" dirty="0"/>
              <a:t> in multiple </a:t>
            </a:r>
            <a:r>
              <a:rPr lang="fr-FR" b="1" dirty="0" err="1"/>
              <a:t>levels</a:t>
            </a:r>
            <a:r>
              <a:rPr lang="fr-FR" b="1" dirty="0"/>
              <a:t>, </a:t>
            </a:r>
            <a:r>
              <a:rPr lang="fr-FR" b="1" dirty="0" err="1"/>
              <a:t>corresponding</a:t>
            </a:r>
            <a:r>
              <a:rPr lang="fr-FR" b="1" dirty="0"/>
              <a:t> to </a:t>
            </a:r>
            <a:r>
              <a:rPr lang="fr-FR" b="1" dirty="0" err="1"/>
              <a:t>different</a:t>
            </a:r>
            <a:r>
              <a:rPr lang="fr-FR" b="1" dirty="0"/>
              <a:t> </a:t>
            </a:r>
            <a:r>
              <a:rPr lang="fr-FR" b="1" dirty="0" err="1"/>
              <a:t>levels</a:t>
            </a:r>
            <a:r>
              <a:rPr lang="fr-FR" b="1" dirty="0"/>
              <a:t> of abstraction. It </a:t>
            </a:r>
            <a:r>
              <a:rPr lang="fr-FR" b="1" dirty="0" err="1" smtClean="0"/>
              <a:t>typically</a:t>
            </a:r>
            <a:r>
              <a:rPr lang="fr-FR" b="1" dirty="0" smtClean="0"/>
              <a:t/>
            </a:r>
            <a:br>
              <a:rPr lang="fr-FR" b="1" dirty="0" smtClean="0"/>
            </a:br>
            <a:r>
              <a:rPr lang="fr-FR" b="1" dirty="0" smtClean="0"/>
              <a:t>uses </a:t>
            </a:r>
            <a:r>
              <a:rPr lang="fr-FR" b="1" dirty="0" err="1" smtClean="0"/>
              <a:t>artificial</a:t>
            </a:r>
            <a:r>
              <a:rPr lang="fr-FR" b="1" dirty="0" smtClean="0"/>
              <a:t> </a:t>
            </a:r>
            <a:r>
              <a:rPr lang="fr-FR" b="1" dirty="0"/>
              <a:t>neural </a:t>
            </a:r>
            <a:r>
              <a:rPr lang="fr-FR" b="1" dirty="0" smtClean="0"/>
              <a:t/>
            </a:r>
            <a:br>
              <a:rPr lang="fr-FR" b="1" dirty="0" smtClean="0"/>
            </a:br>
            <a:r>
              <a:rPr lang="fr-FR" b="1" dirty="0" smtClean="0"/>
              <a:t>networks. » </a:t>
            </a:r>
            <a:endParaRPr lang="fr-FR" b="1" dirty="0"/>
          </a:p>
        </p:txBody>
      </p:sp>
      <p:sp>
        <p:nvSpPr>
          <p:cNvPr id="5" name="Rectangle 4"/>
          <p:cNvSpPr/>
          <p:nvPr/>
        </p:nvSpPr>
        <p:spPr>
          <a:xfrm>
            <a:off x="1" y="6488668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sz="1400" dirty="0" err="1" smtClean="0"/>
              <a:t>Representation</a:t>
            </a:r>
            <a:r>
              <a:rPr lang="fr-FR" sz="1400" dirty="0" smtClean="0"/>
              <a:t> </a:t>
            </a:r>
            <a:r>
              <a:rPr lang="fr-FR" sz="1400" dirty="0" err="1" smtClean="0"/>
              <a:t>extracted</a:t>
            </a:r>
            <a:r>
              <a:rPr lang="fr-FR" sz="1400" dirty="0" smtClean="0"/>
              <a:t> </a:t>
            </a:r>
            <a:r>
              <a:rPr lang="fr-FR" sz="1400" dirty="0" err="1" smtClean="0"/>
              <a:t>from</a:t>
            </a:r>
            <a:r>
              <a:rPr lang="fr-FR" sz="1400" dirty="0" smtClean="0"/>
              <a:t> cs231n.gitub.io </a:t>
            </a:r>
            <a:endParaRPr lang="fr-FR" sz="1400" dirty="0"/>
          </a:p>
        </p:txBody>
      </p:sp>
    </p:spTree>
    <p:extLst>
      <p:ext uri="{BB962C8B-B14F-4D97-AF65-F5344CB8AC3E}">
        <p14:creationId xmlns:p14="http://schemas.microsoft.com/office/powerpoint/2010/main" val="1492404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Convolutional</a:t>
            </a:r>
            <a:r>
              <a:rPr lang="fr-FR" dirty="0" smtClean="0"/>
              <a:t> Networks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739774" y="2770094"/>
            <a:ext cx="7947025" cy="3267169"/>
          </a:xfrm>
        </p:spPr>
        <p:txBody>
          <a:bodyPr>
            <a:normAutofit/>
          </a:bodyPr>
          <a:lstStyle/>
          <a:p>
            <a:r>
              <a:rPr lang="fr-FR" dirty="0" err="1"/>
              <a:t>C</a:t>
            </a:r>
            <a:r>
              <a:rPr lang="fr-FR" dirty="0" err="1" smtClean="0"/>
              <a:t>onnect</a:t>
            </a:r>
            <a:r>
              <a:rPr lang="fr-FR" dirty="0" smtClean="0"/>
              <a:t> </a:t>
            </a:r>
            <a:r>
              <a:rPr lang="fr-FR" dirty="0" err="1"/>
              <a:t>only</a:t>
            </a:r>
            <a:r>
              <a:rPr lang="fr-FR" dirty="0"/>
              <a:t> adjacent </a:t>
            </a:r>
            <a:r>
              <a:rPr lang="fr-FR" dirty="0" err="1"/>
              <a:t>neurons</a:t>
            </a:r>
            <a:r>
              <a:rPr lang="fr-FR" dirty="0"/>
              <a:t> of a layer to the </a:t>
            </a:r>
            <a:r>
              <a:rPr lang="fr-FR" dirty="0" err="1"/>
              <a:t>next</a:t>
            </a:r>
            <a:r>
              <a:rPr lang="fr-FR" dirty="0"/>
              <a:t> one, </a:t>
            </a:r>
            <a:r>
              <a:rPr lang="fr-FR" dirty="0" err="1"/>
              <a:t>whereas</a:t>
            </a:r>
            <a:r>
              <a:rPr lang="fr-FR" dirty="0"/>
              <a:t>, standard </a:t>
            </a:r>
            <a:r>
              <a:rPr lang="fr-FR" dirty="0" err="1"/>
              <a:t>layers</a:t>
            </a:r>
            <a:r>
              <a:rPr lang="fr-FR" dirty="0"/>
              <a:t> </a:t>
            </a:r>
            <a:r>
              <a:rPr lang="fr-FR" dirty="0" err="1"/>
              <a:t>connect</a:t>
            </a:r>
            <a:r>
              <a:rPr lang="fr-FR" dirty="0"/>
              <a:t> all the </a:t>
            </a:r>
            <a:r>
              <a:rPr lang="fr-FR" dirty="0" err="1"/>
              <a:t>neurons</a:t>
            </a:r>
            <a:r>
              <a:rPr lang="fr-FR" dirty="0"/>
              <a:t> of a layer to the </a:t>
            </a:r>
            <a:r>
              <a:rPr lang="fr-FR" dirty="0" err="1"/>
              <a:t>next</a:t>
            </a:r>
            <a:r>
              <a:rPr lang="fr-FR" dirty="0"/>
              <a:t> one</a:t>
            </a:r>
            <a:r>
              <a:rPr lang="fr-FR" dirty="0" smtClean="0"/>
              <a:t>.</a:t>
            </a:r>
          </a:p>
          <a:p>
            <a:r>
              <a:rPr lang="fr-FR" dirty="0"/>
              <a:t>A</a:t>
            </a:r>
            <a:r>
              <a:rPr lang="fr-FR" dirty="0" smtClean="0"/>
              <a:t> </a:t>
            </a:r>
            <a:r>
              <a:rPr lang="fr-FR" dirty="0" err="1"/>
              <a:t>subsampling</a:t>
            </a:r>
            <a:r>
              <a:rPr lang="fr-FR" dirty="0"/>
              <a:t> of the </a:t>
            </a:r>
            <a:r>
              <a:rPr lang="fr-FR" dirty="0" err="1"/>
              <a:t>convolutional</a:t>
            </a:r>
            <a:r>
              <a:rPr lang="fr-FR" dirty="0"/>
              <a:t> layer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applied</a:t>
            </a:r>
            <a:r>
              <a:rPr lang="fr-FR" dirty="0"/>
              <a:t> </a:t>
            </a:r>
            <a:r>
              <a:rPr lang="fr-FR" dirty="0" smtClean="0"/>
              <a:t> </a:t>
            </a:r>
          </a:p>
          <a:p>
            <a:r>
              <a:rPr lang="fr-FR" dirty="0" err="1" smtClean="0"/>
              <a:t>Finally</a:t>
            </a:r>
            <a:r>
              <a:rPr lang="fr-FR" dirty="0" smtClean="0"/>
              <a:t>, </a:t>
            </a:r>
            <a:r>
              <a:rPr lang="fr-FR" dirty="0" err="1" smtClean="0"/>
              <a:t>generally</a:t>
            </a:r>
            <a:r>
              <a:rPr lang="fr-FR" dirty="0" smtClean="0"/>
              <a:t>, </a:t>
            </a:r>
            <a:r>
              <a:rPr lang="fr-FR" dirty="0"/>
              <a:t>standard </a:t>
            </a:r>
            <a:r>
              <a:rPr lang="fr-FR" dirty="0" err="1"/>
              <a:t>fully-connected</a:t>
            </a:r>
            <a:r>
              <a:rPr lang="fr-FR" dirty="0"/>
              <a:t> </a:t>
            </a:r>
            <a:r>
              <a:rPr lang="fr-FR" dirty="0" err="1" smtClean="0"/>
              <a:t>layers</a:t>
            </a:r>
            <a:r>
              <a:rPr lang="fr-FR" dirty="0"/>
              <a:t>.</a:t>
            </a:r>
          </a:p>
        </p:txBody>
      </p:sp>
      <p:pic>
        <p:nvPicPr>
          <p:cNvPr id="5" name="Image 4" descr="conv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9128"/>
            <a:ext cx="9144000" cy="4298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122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Convolutional</a:t>
            </a:r>
            <a:r>
              <a:rPr lang="fr-FR" dirty="0" smtClean="0"/>
              <a:t> Networks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739774" y="2770094"/>
            <a:ext cx="7947025" cy="3267169"/>
          </a:xfrm>
        </p:spPr>
        <p:txBody>
          <a:bodyPr>
            <a:normAutofit/>
          </a:bodyPr>
          <a:lstStyle/>
          <a:p>
            <a:r>
              <a:rPr lang="fr-FR" dirty="0" err="1"/>
              <a:t>C</a:t>
            </a:r>
            <a:r>
              <a:rPr lang="fr-FR" dirty="0" err="1" smtClean="0"/>
              <a:t>onnect</a:t>
            </a:r>
            <a:r>
              <a:rPr lang="fr-FR" dirty="0" smtClean="0"/>
              <a:t> </a:t>
            </a:r>
            <a:r>
              <a:rPr lang="fr-FR" dirty="0" err="1"/>
              <a:t>only</a:t>
            </a:r>
            <a:r>
              <a:rPr lang="fr-FR" dirty="0"/>
              <a:t> adjacent </a:t>
            </a:r>
            <a:r>
              <a:rPr lang="fr-FR" dirty="0" err="1"/>
              <a:t>neurons</a:t>
            </a:r>
            <a:r>
              <a:rPr lang="fr-FR" dirty="0"/>
              <a:t> of a layer to the </a:t>
            </a:r>
            <a:r>
              <a:rPr lang="fr-FR" dirty="0" err="1"/>
              <a:t>next</a:t>
            </a:r>
            <a:r>
              <a:rPr lang="fr-FR" dirty="0"/>
              <a:t> one, </a:t>
            </a:r>
            <a:r>
              <a:rPr lang="fr-FR" dirty="0" err="1"/>
              <a:t>whereas</a:t>
            </a:r>
            <a:r>
              <a:rPr lang="fr-FR" dirty="0"/>
              <a:t>, standard </a:t>
            </a:r>
            <a:r>
              <a:rPr lang="fr-FR" dirty="0" err="1"/>
              <a:t>layers</a:t>
            </a:r>
            <a:r>
              <a:rPr lang="fr-FR" dirty="0"/>
              <a:t> </a:t>
            </a:r>
            <a:r>
              <a:rPr lang="fr-FR" dirty="0" err="1"/>
              <a:t>connect</a:t>
            </a:r>
            <a:r>
              <a:rPr lang="fr-FR" dirty="0"/>
              <a:t> all the </a:t>
            </a:r>
            <a:r>
              <a:rPr lang="fr-FR" dirty="0" err="1"/>
              <a:t>neurons</a:t>
            </a:r>
            <a:r>
              <a:rPr lang="fr-FR" dirty="0"/>
              <a:t> of a layer to the </a:t>
            </a:r>
            <a:r>
              <a:rPr lang="fr-FR" dirty="0" err="1"/>
              <a:t>next</a:t>
            </a:r>
            <a:r>
              <a:rPr lang="fr-FR" dirty="0"/>
              <a:t> </a:t>
            </a:r>
            <a:r>
              <a:rPr lang="fr-FR" dirty="0" smtClean="0"/>
              <a:t>one.</a:t>
            </a:r>
            <a:endParaRPr lang="fr-FR" dirty="0"/>
          </a:p>
        </p:txBody>
      </p:sp>
      <p:pic>
        <p:nvPicPr>
          <p:cNvPr id="4" name="Image 3" descr="conv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1046" y="1488141"/>
            <a:ext cx="4696150" cy="5369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590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Convolutional</a:t>
            </a:r>
            <a:r>
              <a:rPr lang="fr-FR" dirty="0" smtClean="0"/>
              <a:t> Networks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739774" y="2770094"/>
            <a:ext cx="7947025" cy="3267169"/>
          </a:xfrm>
        </p:spPr>
        <p:txBody>
          <a:bodyPr>
            <a:normAutofit/>
          </a:bodyPr>
          <a:lstStyle/>
          <a:p>
            <a:r>
              <a:rPr lang="fr-FR" dirty="0" err="1" smtClean="0"/>
              <a:t>Then</a:t>
            </a:r>
            <a:r>
              <a:rPr lang="fr-FR" dirty="0" smtClean="0"/>
              <a:t>, a </a:t>
            </a:r>
            <a:r>
              <a:rPr lang="fr-FR" dirty="0" err="1"/>
              <a:t>subsampling</a:t>
            </a:r>
            <a:r>
              <a:rPr lang="fr-FR" dirty="0"/>
              <a:t> of the </a:t>
            </a:r>
            <a:r>
              <a:rPr lang="fr-FR" dirty="0" err="1"/>
              <a:t>convolutional</a:t>
            </a:r>
            <a:r>
              <a:rPr lang="fr-FR" dirty="0"/>
              <a:t> layer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applied</a:t>
            </a:r>
            <a:r>
              <a:rPr lang="fr-FR" dirty="0"/>
              <a:t> .</a:t>
            </a:r>
            <a:endParaRPr lang="fr-FR" dirty="0" smtClean="0"/>
          </a:p>
        </p:txBody>
      </p:sp>
      <p:pic>
        <p:nvPicPr>
          <p:cNvPr id="4" name="Image 3" descr="conv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7886" y="1674728"/>
            <a:ext cx="7084060" cy="5240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71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Convolutional</a:t>
            </a:r>
            <a:r>
              <a:rPr lang="fr-FR" dirty="0" smtClean="0"/>
              <a:t> Networks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739774" y="2770094"/>
            <a:ext cx="7947025" cy="3267169"/>
          </a:xfrm>
        </p:spPr>
        <p:txBody>
          <a:bodyPr>
            <a:normAutofit/>
          </a:bodyPr>
          <a:lstStyle/>
          <a:p>
            <a:r>
              <a:rPr lang="fr-FR" dirty="0" err="1" smtClean="0"/>
              <a:t>Finally</a:t>
            </a:r>
            <a:r>
              <a:rPr lang="fr-FR" dirty="0" smtClean="0"/>
              <a:t>, standard </a:t>
            </a:r>
            <a:r>
              <a:rPr lang="fr-FR" dirty="0" err="1"/>
              <a:t>fully-connected</a:t>
            </a:r>
            <a:r>
              <a:rPr lang="fr-FR" dirty="0"/>
              <a:t> </a:t>
            </a:r>
            <a:r>
              <a:rPr lang="fr-FR" dirty="0" err="1" smtClean="0"/>
              <a:t>layers</a:t>
            </a:r>
            <a:r>
              <a:rPr lang="fr-FR" dirty="0"/>
              <a:t> </a:t>
            </a:r>
            <a:r>
              <a:rPr lang="fr-FR" dirty="0" smtClean="0"/>
              <a:t>are </a:t>
            </a:r>
            <a:r>
              <a:rPr lang="fr-FR" dirty="0" err="1" smtClean="0"/>
              <a:t>applied</a:t>
            </a:r>
            <a:r>
              <a:rPr lang="fr-FR" dirty="0" smtClean="0"/>
              <a:t>.</a:t>
            </a:r>
            <a:endParaRPr lang="fr-FR" dirty="0"/>
          </a:p>
        </p:txBody>
      </p:sp>
      <p:pic>
        <p:nvPicPr>
          <p:cNvPr id="4" name="Image 3" descr="conv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453" y="3423843"/>
            <a:ext cx="9154453" cy="2940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600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DL for face recognition: </a:t>
            </a:r>
            <a:r>
              <a:rPr lang="fr-FR" dirty="0" err="1" smtClean="0"/>
              <a:t>Two</a:t>
            </a:r>
            <a:r>
              <a:rPr lang="fr-FR" dirty="0" smtClean="0"/>
              <a:t> main </a:t>
            </a:r>
            <a:r>
              <a:rPr lang="fr-FR" dirty="0" err="1" smtClean="0"/>
              <a:t>methodologies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739774" y="2770094"/>
            <a:ext cx="7947025" cy="3267169"/>
          </a:xfrm>
        </p:spPr>
        <p:txBody>
          <a:bodyPr>
            <a:normAutofit/>
          </a:bodyPr>
          <a:lstStyle/>
          <a:p>
            <a:r>
              <a:rPr lang="fr-FR" dirty="0"/>
              <a:t>Recognition by </a:t>
            </a:r>
            <a:r>
              <a:rPr lang="fr-FR" dirty="0" err="1" smtClean="0"/>
              <a:t>person</a:t>
            </a:r>
            <a:r>
              <a:rPr lang="fr-FR" dirty="0" smtClean="0"/>
              <a:t> identification</a:t>
            </a:r>
            <a:r>
              <a:rPr lang="fr-FR" dirty="0" smtClean="0"/>
              <a:t>.</a:t>
            </a:r>
            <a:r>
              <a:rPr lang="fr-FR" dirty="0"/>
              <a:t> </a:t>
            </a:r>
            <a:r>
              <a:rPr lang="fr-FR" dirty="0" smtClean="0"/>
              <a:t>A </a:t>
            </a:r>
            <a:r>
              <a:rPr lang="fr-FR" dirty="0"/>
              <a:t>network </a:t>
            </a:r>
            <a:r>
              <a:rPr lang="fr-FR" dirty="0" err="1"/>
              <a:t>takes</a:t>
            </a:r>
            <a:r>
              <a:rPr lang="fr-FR" dirty="0"/>
              <a:t> an image as an input and </a:t>
            </a:r>
            <a:r>
              <a:rPr lang="fr-FR" dirty="0" err="1"/>
              <a:t>returns</a:t>
            </a:r>
            <a:r>
              <a:rPr lang="fr-FR" dirty="0"/>
              <a:t> a label </a:t>
            </a:r>
            <a:r>
              <a:rPr lang="fr-FR" dirty="0" err="1"/>
              <a:t>that</a:t>
            </a:r>
            <a:r>
              <a:rPr lang="fr-FR" dirty="0"/>
              <a:t> identifies one and </a:t>
            </a:r>
            <a:r>
              <a:rPr lang="fr-FR" dirty="0" err="1"/>
              <a:t>only</a:t>
            </a:r>
            <a:r>
              <a:rPr lang="fr-FR" dirty="0"/>
              <a:t> one </a:t>
            </a:r>
            <a:r>
              <a:rPr lang="fr-FR" dirty="0" err="1"/>
              <a:t>person</a:t>
            </a:r>
            <a:r>
              <a:rPr lang="fr-FR" dirty="0"/>
              <a:t> as an output. </a:t>
            </a:r>
            <a:endParaRPr lang="fr-FR" dirty="0" smtClean="0"/>
          </a:p>
          <a:p>
            <a:r>
              <a:rPr lang="fr-FR" dirty="0"/>
              <a:t>Recognition by </a:t>
            </a:r>
            <a:r>
              <a:rPr lang="fr-FR" dirty="0" err="1" smtClean="0"/>
              <a:t>comparison</a:t>
            </a:r>
            <a:r>
              <a:rPr lang="fr-FR" dirty="0" smtClean="0"/>
              <a:t> or </a:t>
            </a:r>
            <a:r>
              <a:rPr lang="fr-FR" dirty="0" err="1" smtClean="0"/>
              <a:t>verification</a:t>
            </a:r>
            <a:r>
              <a:rPr lang="fr-FR" dirty="0" smtClean="0"/>
              <a:t>. </a:t>
            </a:r>
            <a:r>
              <a:rPr lang="fr-FR" dirty="0" smtClean="0"/>
              <a:t>A network </a:t>
            </a:r>
            <a:r>
              <a:rPr lang="fr-FR" dirty="0" err="1" smtClean="0"/>
              <a:t>takes</a:t>
            </a:r>
            <a:r>
              <a:rPr lang="fr-FR" dirty="0" smtClean="0"/>
              <a:t> a pair of images as an input and “</a:t>
            </a:r>
            <a:r>
              <a:rPr lang="fr-FR" dirty="0"/>
              <a:t>1” if </a:t>
            </a:r>
            <a:r>
              <a:rPr lang="fr-FR" dirty="0" err="1"/>
              <a:t>they</a:t>
            </a:r>
            <a:r>
              <a:rPr lang="fr-FR" dirty="0"/>
              <a:t> </a:t>
            </a:r>
            <a:r>
              <a:rPr lang="fr-FR" dirty="0" err="1"/>
              <a:t>represent</a:t>
            </a:r>
            <a:r>
              <a:rPr lang="fr-FR" dirty="0"/>
              <a:t> the </a:t>
            </a:r>
            <a:r>
              <a:rPr lang="fr-FR" dirty="0" err="1"/>
              <a:t>same</a:t>
            </a:r>
            <a:r>
              <a:rPr lang="fr-FR" dirty="0"/>
              <a:t> </a:t>
            </a:r>
            <a:r>
              <a:rPr lang="fr-FR" dirty="0" err="1"/>
              <a:t>object</a:t>
            </a:r>
            <a:r>
              <a:rPr lang="fr-FR" dirty="0"/>
              <a:t> — in </a:t>
            </a:r>
            <a:r>
              <a:rPr lang="fr-FR" dirty="0" err="1"/>
              <a:t>our</a:t>
            </a:r>
            <a:r>
              <a:rPr lang="fr-FR" dirty="0"/>
              <a:t> case, the face of a </a:t>
            </a:r>
            <a:r>
              <a:rPr lang="fr-FR" dirty="0" err="1"/>
              <a:t>person</a:t>
            </a:r>
            <a:r>
              <a:rPr lang="fr-FR" dirty="0"/>
              <a:t> — and “0” </a:t>
            </a:r>
            <a:r>
              <a:rPr lang="fr-FR" dirty="0" err="1"/>
              <a:t>otherwise</a:t>
            </a:r>
            <a:r>
              <a:rPr lang="fr-FR" dirty="0"/>
              <a:t>. </a:t>
            </a:r>
          </a:p>
          <a:p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51600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Recognition by </a:t>
            </a:r>
            <a:r>
              <a:rPr lang="fr-FR" dirty="0" err="1" smtClean="0"/>
              <a:t>person</a:t>
            </a:r>
            <a:r>
              <a:rPr lang="fr-FR" dirty="0" smtClean="0"/>
              <a:t> identification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739774" y="2770094"/>
            <a:ext cx="7947025" cy="326716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fr-FR" dirty="0"/>
          </a:p>
          <a:p>
            <a:endParaRPr lang="fr-FR" dirty="0"/>
          </a:p>
        </p:txBody>
      </p:sp>
      <p:pic>
        <p:nvPicPr>
          <p:cNvPr id="4" name="Image 3" descr="lene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40738"/>
            <a:ext cx="9144000" cy="2685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173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Recognition by </a:t>
            </a:r>
            <a:r>
              <a:rPr lang="fr-FR" dirty="0" err="1" smtClean="0"/>
              <a:t>comparison</a:t>
            </a:r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739774" y="2770094"/>
            <a:ext cx="7947025" cy="326716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fr-FR" dirty="0"/>
          </a:p>
        </p:txBody>
      </p:sp>
      <p:pic>
        <p:nvPicPr>
          <p:cNvPr id="4" name="Image 3" descr="siames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0290" y="2424535"/>
            <a:ext cx="5665173" cy="4295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519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Methodology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7464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30160" y="643310"/>
            <a:ext cx="3635375" cy="2209800"/>
          </a:xfrm>
        </p:spPr>
        <p:txBody>
          <a:bodyPr/>
          <a:lstStyle/>
          <a:p>
            <a:r>
              <a:rPr lang="fr-FR" dirty="0" smtClean="0">
                <a:solidFill>
                  <a:schemeClr val="bg1"/>
                </a:solidFill>
              </a:rPr>
              <a:t>Design of the final </a:t>
            </a:r>
            <a:r>
              <a:rPr lang="fr-FR" dirty="0" err="1" smtClean="0">
                <a:solidFill>
                  <a:schemeClr val="bg1"/>
                </a:solidFill>
              </a:rPr>
              <a:t>product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7" name="Image 6" descr="desig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8604" y="0"/>
            <a:ext cx="23041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708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345140"/>
            <a:ext cx="8229600" cy="2424953"/>
          </a:xfrm>
        </p:spPr>
        <p:txBody>
          <a:bodyPr/>
          <a:lstStyle/>
          <a:p>
            <a:r>
              <a:rPr lang="fr-FR" dirty="0" smtClean="0"/>
              <a:t>THEME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FR" sz="3500" b="1" dirty="0" smtClean="0"/>
              <a:t>DEEP LEARNING FOR</a:t>
            </a:r>
          </a:p>
          <a:p>
            <a:pPr marL="0" indent="0">
              <a:buNone/>
            </a:pPr>
            <a:r>
              <a:rPr lang="fr-FR" sz="3500" b="1" dirty="0" smtClean="0"/>
              <a:t>     IMAGE RECOGNITION</a:t>
            </a:r>
          </a:p>
          <a:p>
            <a:pPr marL="0" indent="0">
              <a:buNone/>
            </a:pPr>
            <a:r>
              <a:rPr lang="fr-FR" sz="3500" b="1" dirty="0"/>
              <a:t> </a:t>
            </a:r>
            <a:r>
              <a:rPr lang="fr-FR" sz="3500" b="1" dirty="0" smtClean="0"/>
              <a:t>         IN SURVEILLANCE VIDEOS</a:t>
            </a:r>
            <a:endParaRPr lang="fr-FR" sz="3500" b="1" dirty="0"/>
          </a:p>
        </p:txBody>
      </p:sp>
    </p:spTree>
    <p:extLst>
      <p:ext uri="{BB962C8B-B14F-4D97-AF65-F5344CB8AC3E}">
        <p14:creationId xmlns:p14="http://schemas.microsoft.com/office/powerpoint/2010/main" val="3519464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30160" y="643310"/>
            <a:ext cx="3635375" cy="2209800"/>
          </a:xfrm>
        </p:spPr>
        <p:txBody>
          <a:bodyPr/>
          <a:lstStyle/>
          <a:p>
            <a:r>
              <a:rPr lang="fr-FR" dirty="0" smtClean="0">
                <a:solidFill>
                  <a:schemeClr val="bg1"/>
                </a:solidFill>
              </a:rPr>
              <a:t>Solution Design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7" name="Image 6" descr="desig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8604" y="0"/>
            <a:ext cx="2304102" cy="6858000"/>
          </a:xfrm>
          <a:prstGeom prst="rect">
            <a:avLst/>
          </a:prstGeom>
        </p:spPr>
      </p:pic>
      <p:pic>
        <p:nvPicPr>
          <p:cNvPr id="5" name="Image 4" descr="methodology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1425" y="0"/>
            <a:ext cx="40316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893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Database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The </a:t>
            </a:r>
            <a:r>
              <a:rPr lang="fr-FR" dirty="0" err="1"/>
              <a:t>database</a:t>
            </a:r>
            <a:r>
              <a:rPr lang="fr-FR" dirty="0"/>
              <a:t> </a:t>
            </a:r>
            <a:r>
              <a:rPr lang="fr-FR" dirty="0" err="1" smtClean="0"/>
              <a:t>used</a:t>
            </a:r>
            <a:r>
              <a:rPr lang="fr-FR" dirty="0" smtClean="0"/>
              <a:t>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  <a:r>
              <a:rPr lang="fr-FR" dirty="0"/>
              <a:t>a set of 14 </a:t>
            </a:r>
            <a:r>
              <a:rPr lang="fr-FR" dirty="0" err="1"/>
              <a:t>videos</a:t>
            </a:r>
            <a:r>
              <a:rPr lang="fr-FR" dirty="0"/>
              <a:t> </a:t>
            </a:r>
            <a:r>
              <a:rPr lang="fr-FR" dirty="0" err="1"/>
              <a:t>recorded</a:t>
            </a:r>
            <a:r>
              <a:rPr lang="fr-FR" dirty="0"/>
              <a:t> in the MBK Shopping Center of Bangkok. </a:t>
            </a:r>
            <a:endParaRPr lang="fr-FR" dirty="0" smtClean="0"/>
          </a:p>
          <a:p>
            <a:r>
              <a:rPr lang="fr-FR" dirty="0" smtClean="0"/>
              <a:t>Duration </a:t>
            </a:r>
            <a:r>
              <a:rPr lang="fr-FR" dirty="0"/>
              <a:t>of the </a:t>
            </a:r>
            <a:r>
              <a:rPr lang="fr-FR" dirty="0" err="1"/>
              <a:t>videos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variable, </a:t>
            </a:r>
            <a:r>
              <a:rPr lang="fr-FR" dirty="0" err="1"/>
              <a:t>from</a:t>
            </a:r>
            <a:r>
              <a:rPr lang="fr-FR" dirty="0"/>
              <a:t> a minute to </a:t>
            </a:r>
            <a:r>
              <a:rPr lang="fr-FR" dirty="0" err="1"/>
              <a:t>around</a:t>
            </a:r>
            <a:r>
              <a:rPr lang="fr-FR" dirty="0"/>
              <a:t> 3 minutes and 30 </a:t>
            </a:r>
            <a:r>
              <a:rPr lang="fr-FR" dirty="0" smtClean="0"/>
              <a:t>seconds.</a:t>
            </a:r>
          </a:p>
          <a:p>
            <a:r>
              <a:rPr lang="fr-FR" dirty="0" err="1" smtClean="0"/>
              <a:t>Three</a:t>
            </a:r>
            <a:r>
              <a:rPr lang="fr-FR" dirty="0" smtClean="0"/>
              <a:t> </a:t>
            </a:r>
            <a:r>
              <a:rPr lang="fr-FR" dirty="0"/>
              <a:t>of the </a:t>
            </a:r>
            <a:r>
              <a:rPr lang="fr-FR" dirty="0" err="1"/>
              <a:t>researchers</a:t>
            </a:r>
            <a:r>
              <a:rPr lang="fr-FR" dirty="0"/>
              <a:t> of </a:t>
            </a:r>
            <a:r>
              <a:rPr lang="fr-FR" dirty="0" err="1"/>
              <a:t>our</a:t>
            </a:r>
            <a:r>
              <a:rPr lang="fr-FR" dirty="0"/>
              <a:t> </a:t>
            </a:r>
            <a:r>
              <a:rPr lang="fr-FR" dirty="0" err="1"/>
              <a:t>laboratory</a:t>
            </a:r>
            <a:r>
              <a:rPr lang="fr-FR" dirty="0"/>
              <a:t> </a:t>
            </a:r>
            <a:r>
              <a:rPr lang="fr-FR" dirty="0" err="1"/>
              <a:t>appear</a:t>
            </a:r>
            <a:r>
              <a:rPr lang="fr-FR" dirty="0"/>
              <a:t> in the </a:t>
            </a:r>
            <a:r>
              <a:rPr lang="fr-FR" dirty="0" err="1"/>
              <a:t>videos</a:t>
            </a:r>
            <a:r>
              <a:rPr lang="fr-FR" dirty="0"/>
              <a:t>, </a:t>
            </a:r>
            <a:r>
              <a:rPr lang="fr-FR" dirty="0" err="1"/>
              <a:t>walking</a:t>
            </a:r>
            <a:r>
              <a:rPr lang="fr-FR" dirty="0"/>
              <a:t> in the </a:t>
            </a:r>
            <a:r>
              <a:rPr lang="fr-FR" dirty="0" err="1"/>
              <a:t>mall</a:t>
            </a:r>
            <a:r>
              <a:rPr lang="fr-FR" dirty="0"/>
              <a:t> </a:t>
            </a:r>
            <a:r>
              <a:rPr lang="fr-FR" dirty="0" err="1"/>
              <a:t>like</a:t>
            </a:r>
            <a:r>
              <a:rPr lang="fr-FR" dirty="0"/>
              <a:t> </a:t>
            </a:r>
            <a:r>
              <a:rPr lang="fr-FR" dirty="0" err="1"/>
              <a:t>any</a:t>
            </a:r>
            <a:r>
              <a:rPr lang="fr-FR" dirty="0"/>
              <a:t> </a:t>
            </a:r>
            <a:r>
              <a:rPr lang="fr-FR" dirty="0" err="1"/>
              <a:t>other</a:t>
            </a:r>
            <a:r>
              <a:rPr lang="fr-FR" dirty="0"/>
              <a:t> </a:t>
            </a:r>
            <a:r>
              <a:rPr lang="fr-FR" dirty="0" err="1"/>
              <a:t>person</a:t>
            </a:r>
            <a:r>
              <a:rPr lang="fr-FR" dirty="0"/>
              <a:t>. 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39864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Raw</a:t>
            </a:r>
            <a:r>
              <a:rPr lang="fr-FR" dirty="0" smtClean="0"/>
              <a:t> </a:t>
            </a:r>
            <a:r>
              <a:rPr lang="fr-FR" dirty="0" err="1" smtClean="0"/>
              <a:t>Database</a:t>
            </a:r>
            <a:r>
              <a:rPr lang="fr-FR" dirty="0" smtClean="0"/>
              <a:t> of faces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 descr="Screen Shot 2016-03-20 at 20.25.3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70094"/>
            <a:ext cx="9144000" cy="2290772"/>
          </a:xfrm>
          <a:prstGeom prst="rect">
            <a:avLst/>
          </a:prstGeom>
        </p:spPr>
      </p:pic>
      <p:pic>
        <p:nvPicPr>
          <p:cNvPr id="6" name="Image 5" descr="face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2729" y="4412068"/>
            <a:ext cx="2350509" cy="2350509"/>
          </a:xfrm>
          <a:prstGeom prst="rect">
            <a:avLst/>
          </a:prstGeom>
        </p:spPr>
      </p:pic>
      <p:pic>
        <p:nvPicPr>
          <p:cNvPr id="7" name="Image 6" descr="face2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5381" y="4405319"/>
            <a:ext cx="2357258" cy="2357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822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Caffe</a:t>
            </a:r>
            <a:endParaRPr lang="fr-FR" dirty="0"/>
          </a:p>
        </p:txBody>
      </p:sp>
      <p:pic>
        <p:nvPicPr>
          <p:cNvPr id="4" name="Image 3" descr="logreg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341" y="1992104"/>
            <a:ext cx="3048000" cy="4216400"/>
          </a:xfrm>
          <a:prstGeom prst="rect">
            <a:avLst/>
          </a:prstGeom>
        </p:spPr>
      </p:pic>
      <p:pic>
        <p:nvPicPr>
          <p:cNvPr id="7" name="Image 6" descr="logregfil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8847" y="1587660"/>
            <a:ext cx="2748527" cy="5052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500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Results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53119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Improvement</a:t>
            </a:r>
            <a:r>
              <a:rPr lang="fr-FR" dirty="0" smtClean="0"/>
              <a:t> of face </a:t>
            </a:r>
            <a:r>
              <a:rPr lang="fr-FR" dirty="0" err="1" smtClean="0"/>
              <a:t>detection</a:t>
            </a:r>
            <a:r>
              <a:rPr lang="fr-FR" dirty="0" smtClean="0"/>
              <a:t>: face </a:t>
            </a:r>
            <a:r>
              <a:rPr lang="fr-FR" dirty="0" err="1" smtClean="0"/>
              <a:t>tracking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A face </a:t>
            </a:r>
            <a:r>
              <a:rPr lang="fr-FR" dirty="0" err="1" smtClean="0"/>
              <a:t>tracking</a:t>
            </a:r>
            <a:r>
              <a:rPr lang="fr-FR" dirty="0" smtClean="0"/>
              <a:t> </a:t>
            </a:r>
            <a:r>
              <a:rPr lang="fr-FR" dirty="0" err="1" smtClean="0"/>
              <a:t>algorithm</a:t>
            </a:r>
            <a:r>
              <a:rPr lang="fr-FR" dirty="0" smtClean="0"/>
              <a:t> </a:t>
            </a:r>
            <a:r>
              <a:rPr lang="fr-FR" dirty="0" err="1" smtClean="0"/>
              <a:t>was</a:t>
            </a:r>
            <a:r>
              <a:rPr lang="fr-FR" dirty="0" smtClean="0"/>
              <a:t> </a:t>
            </a:r>
            <a:r>
              <a:rPr lang="fr-FR" dirty="0" err="1" smtClean="0"/>
              <a:t>written</a:t>
            </a:r>
            <a:r>
              <a:rPr lang="fr-FR" dirty="0" smtClean="0"/>
              <a:t> to </a:t>
            </a:r>
            <a:r>
              <a:rPr lang="fr-FR" dirty="0" err="1" smtClean="0"/>
              <a:t>give</a:t>
            </a:r>
            <a:r>
              <a:rPr lang="fr-FR" dirty="0" smtClean="0"/>
              <a:t> a label to </a:t>
            </a:r>
            <a:r>
              <a:rPr lang="fr-FR" dirty="0" err="1" smtClean="0"/>
              <a:t>each</a:t>
            </a:r>
            <a:r>
              <a:rPr lang="fr-FR" dirty="0" smtClean="0"/>
              <a:t> </a:t>
            </a:r>
            <a:r>
              <a:rPr lang="fr-FR" dirty="0" err="1" smtClean="0"/>
              <a:t>picture</a:t>
            </a:r>
            <a:r>
              <a:rPr lang="fr-FR" dirty="0"/>
              <a:t>. </a:t>
            </a:r>
            <a:endParaRPr lang="fr-FR" dirty="0"/>
          </a:p>
        </p:txBody>
      </p:sp>
      <p:pic>
        <p:nvPicPr>
          <p:cNvPr id="5" name="Image 4" descr="Screen Shot 2016-05-09 at 00.06.1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311692"/>
            <a:ext cx="8496300" cy="436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644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Face </a:t>
            </a:r>
            <a:r>
              <a:rPr lang="fr-FR" dirty="0" err="1" smtClean="0"/>
              <a:t>tracking</a:t>
            </a:r>
            <a:r>
              <a:rPr lang="fr-FR" dirty="0" smtClean="0"/>
              <a:t> and </a:t>
            </a:r>
            <a:r>
              <a:rPr lang="fr-FR" dirty="0" err="1" smtClean="0"/>
              <a:t>Siamese</a:t>
            </a:r>
            <a:r>
              <a:rPr lang="fr-FR" dirty="0" smtClean="0"/>
              <a:t> Network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This </a:t>
            </a:r>
            <a:r>
              <a:rPr lang="fr-FR" dirty="0" err="1" smtClean="0"/>
              <a:t>algorithm</a:t>
            </a:r>
            <a:r>
              <a:rPr lang="fr-FR" dirty="0" smtClean="0"/>
              <a:t> </a:t>
            </a:r>
            <a:r>
              <a:rPr lang="fr-FR" dirty="0" err="1" smtClean="0"/>
              <a:t>was</a:t>
            </a:r>
            <a:r>
              <a:rPr lang="fr-FR" dirty="0" smtClean="0"/>
              <a:t> </a:t>
            </a:r>
            <a:r>
              <a:rPr lang="fr-FR" dirty="0" err="1" smtClean="0"/>
              <a:t>interesting</a:t>
            </a:r>
            <a:r>
              <a:rPr lang="fr-FR" dirty="0" smtClean="0"/>
              <a:t> to train a </a:t>
            </a:r>
            <a:r>
              <a:rPr lang="fr-FR" dirty="0" err="1" smtClean="0"/>
              <a:t>Siamese</a:t>
            </a:r>
            <a:r>
              <a:rPr lang="fr-FR" dirty="0" smtClean="0"/>
              <a:t> Network </a:t>
            </a:r>
            <a:r>
              <a:rPr lang="fr-FR" dirty="0" err="1" smtClean="0"/>
              <a:t>which</a:t>
            </a:r>
            <a:r>
              <a:rPr lang="fr-FR" dirty="0" smtClean="0"/>
              <a:t> </a:t>
            </a:r>
            <a:r>
              <a:rPr lang="fr-FR" dirty="0" err="1" smtClean="0"/>
              <a:t>requires</a:t>
            </a:r>
            <a:r>
              <a:rPr lang="fr-FR" dirty="0" smtClean="0"/>
              <a:t> a large </a:t>
            </a:r>
            <a:r>
              <a:rPr lang="fr-FR" dirty="0" err="1" smtClean="0"/>
              <a:t>number</a:t>
            </a:r>
            <a:r>
              <a:rPr lang="fr-FR" dirty="0" smtClean="0"/>
              <a:t> of labels </a:t>
            </a:r>
            <a:r>
              <a:rPr lang="fr-FR" dirty="0" err="1" smtClean="0"/>
              <a:t>with</a:t>
            </a:r>
            <a:r>
              <a:rPr lang="fr-FR" dirty="0" smtClean="0"/>
              <a:t> few </a:t>
            </a:r>
            <a:r>
              <a:rPr lang="fr-FR" dirty="0" err="1" smtClean="0"/>
              <a:t>pictures</a:t>
            </a:r>
            <a:r>
              <a:rPr lang="fr-FR" dirty="0"/>
              <a:t> </a:t>
            </a:r>
            <a:r>
              <a:rPr lang="fr-FR" dirty="0" smtClean="0"/>
              <a:t>for </a:t>
            </a:r>
            <a:r>
              <a:rPr lang="fr-FR" dirty="0" err="1" smtClean="0"/>
              <a:t>each</a:t>
            </a:r>
            <a:r>
              <a:rPr lang="fr-FR" dirty="0" smtClean="0"/>
              <a:t> one.</a:t>
            </a:r>
            <a:endParaRPr lang="fr-FR" dirty="0" smtClean="0"/>
          </a:p>
          <a:p>
            <a:r>
              <a:rPr lang="fr-FR" dirty="0" err="1" smtClean="0"/>
              <a:t>Trained</a:t>
            </a:r>
            <a:r>
              <a:rPr lang="fr-FR" dirty="0" smtClean="0"/>
              <a:t> a </a:t>
            </a:r>
            <a:r>
              <a:rPr lang="fr-FR" dirty="0" err="1" smtClean="0"/>
              <a:t>Siamese</a:t>
            </a:r>
            <a:r>
              <a:rPr lang="fr-FR" dirty="0" smtClean="0"/>
              <a:t> Network.</a:t>
            </a:r>
          </a:p>
          <a:p>
            <a:r>
              <a:rPr lang="fr-FR" dirty="0" err="1" smtClean="0"/>
              <a:t>Wrote</a:t>
            </a:r>
            <a:r>
              <a:rPr lang="fr-FR" dirty="0" smtClean="0"/>
              <a:t> a python script to </a:t>
            </a:r>
            <a:r>
              <a:rPr lang="fr-FR" dirty="0" err="1" smtClean="0"/>
              <a:t>interpret</a:t>
            </a:r>
            <a:r>
              <a:rPr lang="fr-FR" dirty="0" smtClean="0"/>
              <a:t> the </a:t>
            </a:r>
            <a:r>
              <a:rPr lang="fr-FR" dirty="0" err="1" smtClean="0"/>
              <a:t>results</a:t>
            </a:r>
            <a:r>
              <a:rPr lang="fr-FR" dirty="0" smtClean="0"/>
              <a:t>: </a:t>
            </a:r>
            <a:r>
              <a:rPr lang="fr-FR" b="1" dirty="0" smtClean="0"/>
              <a:t>The network </a:t>
            </a:r>
            <a:r>
              <a:rPr lang="fr-FR" b="1" dirty="0" err="1" smtClean="0"/>
              <a:t>could</a:t>
            </a:r>
            <a:r>
              <a:rPr lang="fr-FR" b="1" dirty="0" smtClean="0"/>
              <a:t> not converge</a:t>
            </a:r>
            <a:r>
              <a:rPr lang="fr-FR" dirty="0" smtClean="0"/>
              <a:t>.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66652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345141"/>
            <a:ext cx="8229600" cy="1443606"/>
          </a:xfrm>
        </p:spPr>
        <p:txBody>
          <a:bodyPr/>
          <a:lstStyle/>
          <a:p>
            <a:r>
              <a:rPr lang="fr-FR" dirty="0" err="1" smtClean="0"/>
              <a:t>Decision</a:t>
            </a:r>
            <a:r>
              <a:rPr lang="fr-FR" dirty="0" smtClean="0"/>
              <a:t> to </a:t>
            </a:r>
            <a:r>
              <a:rPr lang="fr-FR" dirty="0" err="1" smtClean="0"/>
              <a:t>work</a:t>
            </a:r>
            <a:r>
              <a:rPr lang="fr-FR" dirty="0" smtClean="0"/>
              <a:t> </a:t>
            </a:r>
            <a:r>
              <a:rPr lang="fr-FR" dirty="0" err="1" smtClean="0"/>
              <a:t>with</a:t>
            </a:r>
            <a:r>
              <a:rPr lang="fr-FR" dirty="0" smtClean="0"/>
              <a:t> </a:t>
            </a:r>
            <a:r>
              <a:rPr lang="fr-FR" dirty="0" err="1" smtClean="0"/>
              <a:t>another</a:t>
            </a:r>
            <a:r>
              <a:rPr lang="fr-FR" dirty="0" smtClean="0"/>
              <a:t> network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 smtClean="0"/>
              <a:t>Studied</a:t>
            </a:r>
            <a:r>
              <a:rPr lang="fr-FR" dirty="0" smtClean="0"/>
              <a:t> </a:t>
            </a:r>
            <a:r>
              <a:rPr lang="fr-FR" dirty="0" err="1" smtClean="0"/>
              <a:t>another</a:t>
            </a:r>
            <a:r>
              <a:rPr lang="fr-FR" dirty="0" smtClean="0"/>
              <a:t> </a:t>
            </a:r>
            <a:r>
              <a:rPr lang="fr-FR" dirty="0"/>
              <a:t>network. </a:t>
            </a:r>
            <a:endParaRPr lang="fr-FR" dirty="0" smtClean="0"/>
          </a:p>
          <a:p>
            <a:r>
              <a:rPr lang="fr-FR" dirty="0" smtClean="0"/>
              <a:t>The </a:t>
            </a:r>
            <a:r>
              <a:rPr lang="fr-FR" dirty="0" err="1"/>
              <a:t>idea</a:t>
            </a:r>
            <a:r>
              <a:rPr lang="fr-FR" dirty="0"/>
              <a:t> </a:t>
            </a:r>
            <a:r>
              <a:rPr lang="fr-FR" dirty="0" err="1"/>
              <a:t>was</a:t>
            </a:r>
            <a:r>
              <a:rPr lang="fr-FR" dirty="0"/>
              <a:t> to test the MBK </a:t>
            </a:r>
            <a:r>
              <a:rPr lang="fr-FR" dirty="0" err="1"/>
              <a:t>database</a:t>
            </a:r>
            <a:r>
              <a:rPr lang="fr-FR" dirty="0"/>
              <a:t> on a </a:t>
            </a:r>
            <a:r>
              <a:rPr lang="fr-FR" dirty="0" err="1"/>
              <a:t>pre-trained</a:t>
            </a:r>
            <a:r>
              <a:rPr lang="fr-FR" dirty="0"/>
              <a:t> network on </a:t>
            </a:r>
            <a:r>
              <a:rPr lang="fr-FR" dirty="0" err="1"/>
              <a:t>which</a:t>
            </a:r>
            <a:r>
              <a:rPr lang="fr-FR" dirty="0"/>
              <a:t> the data </a:t>
            </a:r>
            <a:r>
              <a:rPr lang="fr-FR" dirty="0" err="1"/>
              <a:t>could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directly</a:t>
            </a:r>
            <a:r>
              <a:rPr lang="fr-FR" dirty="0"/>
              <a:t> </a:t>
            </a:r>
            <a:r>
              <a:rPr lang="fr-FR" dirty="0" err="1"/>
              <a:t>used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only</a:t>
            </a:r>
            <a:r>
              <a:rPr lang="fr-FR" dirty="0"/>
              <a:t> </a:t>
            </a:r>
            <a:r>
              <a:rPr lang="fr-FR" dirty="0" err="1"/>
              <a:t>minor</a:t>
            </a:r>
            <a:r>
              <a:rPr lang="fr-FR" dirty="0"/>
              <a:t> </a:t>
            </a:r>
            <a:r>
              <a:rPr lang="fr-FR" dirty="0" smtClean="0"/>
              <a:t>modifications.</a:t>
            </a:r>
          </a:p>
          <a:p>
            <a:r>
              <a:rPr lang="fr-FR" dirty="0" smtClean="0"/>
              <a:t>A </a:t>
            </a:r>
            <a:r>
              <a:rPr lang="fr-FR" dirty="0" err="1" smtClean="0"/>
              <a:t>particularly</a:t>
            </a:r>
            <a:r>
              <a:rPr lang="fr-FR" dirty="0" smtClean="0"/>
              <a:t> light and efficient “</a:t>
            </a:r>
            <a:r>
              <a:rPr lang="fr-FR" dirty="0" err="1" smtClean="0"/>
              <a:t>Same</a:t>
            </a:r>
            <a:r>
              <a:rPr lang="fr-FR" dirty="0" smtClean="0"/>
              <a:t>/Not </a:t>
            </a:r>
            <a:r>
              <a:rPr lang="fr-FR" dirty="0" err="1" smtClean="0"/>
              <a:t>Same</a:t>
            </a:r>
            <a:r>
              <a:rPr lang="fr-FR" dirty="0" smtClean="0"/>
              <a:t>” —or face </a:t>
            </a:r>
            <a:r>
              <a:rPr lang="fr-FR" dirty="0" err="1" smtClean="0"/>
              <a:t>verification</a:t>
            </a:r>
            <a:r>
              <a:rPr lang="fr-FR" dirty="0" smtClean="0"/>
              <a:t>— network </a:t>
            </a:r>
            <a:r>
              <a:rPr lang="fr-FR" dirty="0" err="1" smtClean="0"/>
              <a:t>which</a:t>
            </a:r>
            <a:r>
              <a:rPr lang="fr-FR" dirty="0" smtClean="0"/>
              <a:t> </a:t>
            </a:r>
            <a:r>
              <a:rPr lang="fr-FR" dirty="0" err="1" smtClean="0"/>
              <a:t>reached</a:t>
            </a:r>
            <a:r>
              <a:rPr lang="fr-FR" dirty="0" smtClean="0"/>
              <a:t> state-of-the-art </a:t>
            </a:r>
            <a:r>
              <a:rPr lang="fr-FR" dirty="0" err="1" smtClean="0"/>
              <a:t>results</a:t>
            </a:r>
            <a:r>
              <a:rPr lang="fr-FR" dirty="0" smtClean="0"/>
              <a:t> in </a:t>
            </a:r>
            <a:r>
              <a:rPr lang="fr-FR" dirty="0" err="1" smtClean="0"/>
              <a:t>November</a:t>
            </a:r>
            <a:r>
              <a:rPr lang="fr-FR" dirty="0" smtClean="0"/>
              <a:t> 2015 </a:t>
            </a:r>
            <a:r>
              <a:rPr lang="fr-FR" dirty="0" err="1" smtClean="0"/>
              <a:t>was</a:t>
            </a:r>
            <a:r>
              <a:rPr lang="fr-FR" dirty="0" smtClean="0"/>
              <a:t> </a:t>
            </a:r>
            <a:r>
              <a:rPr lang="fr-FR" dirty="0" err="1" smtClean="0"/>
              <a:t>selected</a:t>
            </a:r>
            <a:r>
              <a:rPr lang="fr-FR" dirty="0" smtClean="0"/>
              <a:t>.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2669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Architecture of the </a:t>
            </a:r>
            <a:r>
              <a:rPr lang="fr-FR" dirty="0" err="1" smtClean="0"/>
              <a:t>Lightened</a:t>
            </a:r>
            <a:r>
              <a:rPr lang="fr-FR" dirty="0" smtClean="0"/>
              <a:t> CNN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4 convolution layer </a:t>
            </a:r>
            <a:r>
              <a:rPr lang="fr-FR" dirty="0" err="1"/>
              <a:t>with</a:t>
            </a:r>
            <a:r>
              <a:rPr lang="fr-FR" dirty="0"/>
              <a:t> Max-</a:t>
            </a:r>
            <a:r>
              <a:rPr lang="fr-FR" dirty="0" err="1"/>
              <a:t>Feature</a:t>
            </a:r>
            <a:r>
              <a:rPr lang="fr-FR" dirty="0"/>
              <a:t>-</a:t>
            </a:r>
            <a:r>
              <a:rPr lang="fr-FR" dirty="0" err="1"/>
              <a:t>Map</a:t>
            </a:r>
            <a:r>
              <a:rPr lang="fr-FR" dirty="0"/>
              <a:t> </a:t>
            </a:r>
            <a:r>
              <a:rPr lang="fr-FR" dirty="0" smtClean="0"/>
              <a:t>activation </a:t>
            </a:r>
            <a:r>
              <a:rPr lang="fr-FR" dirty="0" err="1"/>
              <a:t>functions</a:t>
            </a:r>
            <a:r>
              <a:rPr lang="fr-FR" dirty="0"/>
              <a:t>, 4 max-</a:t>
            </a:r>
            <a:r>
              <a:rPr lang="fr-FR" dirty="0" err="1"/>
              <a:t>pooling</a:t>
            </a:r>
            <a:r>
              <a:rPr lang="fr-FR" dirty="0"/>
              <a:t> </a:t>
            </a:r>
            <a:r>
              <a:rPr lang="fr-FR" dirty="0" err="1"/>
              <a:t>layers</a:t>
            </a:r>
            <a:r>
              <a:rPr lang="fr-FR" dirty="0"/>
              <a:t> and 2 </a:t>
            </a:r>
            <a:r>
              <a:rPr lang="fr-FR" dirty="0" err="1"/>
              <a:t>fully</a:t>
            </a:r>
            <a:r>
              <a:rPr lang="fr-FR" dirty="0"/>
              <a:t> </a:t>
            </a:r>
            <a:r>
              <a:rPr lang="fr-FR" dirty="0" err="1"/>
              <a:t>connected</a:t>
            </a:r>
            <a:r>
              <a:rPr lang="fr-FR" dirty="0"/>
              <a:t> </a:t>
            </a:r>
            <a:r>
              <a:rPr lang="fr-FR" dirty="0" err="1"/>
              <a:t>layers</a:t>
            </a:r>
            <a:r>
              <a:rPr lang="fr-FR" dirty="0" smtClean="0"/>
              <a:t>.</a:t>
            </a:r>
            <a:endParaRPr lang="fr-FR" dirty="0"/>
          </a:p>
        </p:txBody>
      </p:sp>
      <p:pic>
        <p:nvPicPr>
          <p:cNvPr id="4" name="Image 3" descr="final_n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339" y="2770094"/>
            <a:ext cx="9901812" cy="2414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620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Results</a:t>
            </a:r>
            <a:r>
              <a:rPr lang="fr-FR" dirty="0" smtClean="0"/>
              <a:t> </a:t>
            </a:r>
            <a:r>
              <a:rPr lang="fr-FR" dirty="0" err="1" smtClean="0"/>
              <a:t>obtained</a:t>
            </a:r>
            <a:r>
              <a:rPr lang="fr-FR" dirty="0" smtClean="0"/>
              <a:t> on the MBK </a:t>
            </a:r>
            <a:r>
              <a:rPr lang="fr-FR" dirty="0" err="1" smtClean="0"/>
              <a:t>Database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The </a:t>
            </a:r>
            <a:r>
              <a:rPr lang="fr-FR" dirty="0" err="1" smtClean="0"/>
              <a:t>database</a:t>
            </a:r>
            <a:r>
              <a:rPr lang="fr-FR" dirty="0" smtClean="0"/>
              <a:t>: faces </a:t>
            </a:r>
            <a:r>
              <a:rPr lang="fr-FR" dirty="0" err="1"/>
              <a:t>extracted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surveillance </a:t>
            </a:r>
            <a:r>
              <a:rPr lang="fr-FR" dirty="0" err="1"/>
              <a:t>videos</a:t>
            </a:r>
            <a:r>
              <a:rPr lang="fr-FR" dirty="0"/>
              <a:t> in the MBK </a:t>
            </a:r>
            <a:r>
              <a:rPr lang="fr-FR" dirty="0" err="1"/>
              <a:t>mall</a:t>
            </a:r>
            <a:r>
              <a:rPr lang="fr-FR" dirty="0"/>
              <a:t> in Bangkok. The </a:t>
            </a:r>
            <a:r>
              <a:rPr lang="fr-FR" dirty="0" err="1"/>
              <a:t>labeling</a:t>
            </a:r>
            <a:r>
              <a:rPr lang="fr-FR" dirty="0"/>
              <a:t> of the faces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done</a:t>
            </a:r>
            <a:r>
              <a:rPr lang="fr-FR" dirty="0"/>
              <a:t> </a:t>
            </a:r>
            <a:r>
              <a:rPr lang="fr-FR" dirty="0" err="1"/>
              <a:t>both</a:t>
            </a:r>
            <a:r>
              <a:rPr lang="fr-FR" dirty="0"/>
              <a:t> </a:t>
            </a:r>
            <a:r>
              <a:rPr lang="fr-FR" dirty="0" err="1"/>
              <a:t>through</a:t>
            </a:r>
            <a:r>
              <a:rPr lang="fr-FR" dirty="0"/>
              <a:t> </a:t>
            </a:r>
            <a:r>
              <a:rPr lang="fr-FR" dirty="0" err="1"/>
              <a:t>automatic</a:t>
            </a:r>
            <a:r>
              <a:rPr lang="fr-FR" dirty="0"/>
              <a:t> </a:t>
            </a:r>
            <a:r>
              <a:rPr lang="fr-FR" dirty="0" err="1"/>
              <a:t>overlapping</a:t>
            </a:r>
            <a:r>
              <a:rPr lang="fr-FR" dirty="0"/>
              <a:t> and </a:t>
            </a:r>
            <a:r>
              <a:rPr lang="fr-FR" dirty="0" err="1"/>
              <a:t>manual</a:t>
            </a:r>
            <a:r>
              <a:rPr lang="fr-FR" dirty="0"/>
              <a:t> </a:t>
            </a:r>
            <a:r>
              <a:rPr lang="fr-FR" dirty="0" err="1"/>
              <a:t>labeling</a:t>
            </a:r>
            <a:r>
              <a:rPr lang="fr-FR" dirty="0"/>
              <a:t> for the </a:t>
            </a:r>
            <a:r>
              <a:rPr lang="fr-FR" dirty="0" err="1"/>
              <a:t>researchers</a:t>
            </a:r>
            <a:r>
              <a:rPr lang="fr-FR" dirty="0"/>
              <a:t>. This leads to </a:t>
            </a:r>
            <a:r>
              <a:rPr lang="fr-FR" dirty="0" err="1"/>
              <a:t>around</a:t>
            </a:r>
            <a:r>
              <a:rPr lang="fr-FR" dirty="0"/>
              <a:t> 85,000 images of </a:t>
            </a:r>
            <a:r>
              <a:rPr lang="fr-FR" dirty="0" smtClean="0"/>
              <a:t>faces.</a:t>
            </a:r>
          </a:p>
          <a:p>
            <a:r>
              <a:rPr lang="fr-FR" dirty="0"/>
              <a:t>Few </a:t>
            </a:r>
            <a:r>
              <a:rPr lang="fr-FR" dirty="0" err="1"/>
              <a:t>mistakes</a:t>
            </a:r>
            <a:r>
              <a:rPr lang="fr-FR" dirty="0"/>
              <a:t> </a:t>
            </a:r>
            <a:r>
              <a:rPr lang="fr-FR" dirty="0" err="1"/>
              <a:t>were</a:t>
            </a:r>
            <a:r>
              <a:rPr lang="fr-FR" dirty="0"/>
              <a:t> made by the </a:t>
            </a:r>
            <a:r>
              <a:rPr lang="fr-FR" dirty="0" err="1"/>
              <a:t>automatic</a:t>
            </a:r>
            <a:r>
              <a:rPr lang="fr-FR" dirty="0"/>
              <a:t> </a:t>
            </a:r>
            <a:r>
              <a:rPr lang="fr-FR" dirty="0" err="1"/>
              <a:t>process</a:t>
            </a:r>
            <a:r>
              <a:rPr lang="fr-FR" dirty="0"/>
              <a:t> and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was</a:t>
            </a:r>
            <a:r>
              <a:rPr lang="fr-FR" dirty="0"/>
              <a:t> not </a:t>
            </a:r>
            <a:r>
              <a:rPr lang="fr-FR" dirty="0" err="1"/>
              <a:t>feasible</a:t>
            </a:r>
            <a:r>
              <a:rPr lang="fr-FR" dirty="0"/>
              <a:t> to correct </a:t>
            </a:r>
            <a:r>
              <a:rPr lang="fr-FR" dirty="0" err="1"/>
              <a:t>them</a:t>
            </a:r>
            <a:r>
              <a:rPr lang="fr-FR" dirty="0"/>
              <a:t>. </a:t>
            </a:r>
            <a:endParaRPr lang="fr-FR" dirty="0"/>
          </a:p>
          <a:p>
            <a:r>
              <a:rPr lang="fr-FR" dirty="0" smtClean="0"/>
              <a:t>Test: </a:t>
            </a:r>
            <a:r>
              <a:rPr lang="fr-FR" dirty="0"/>
              <a:t>13881 </a:t>
            </a:r>
            <a:r>
              <a:rPr lang="fr-FR" dirty="0" err="1"/>
              <a:t>negative</a:t>
            </a:r>
            <a:r>
              <a:rPr lang="fr-FR" dirty="0"/>
              <a:t> pairs and 13881 positive </a:t>
            </a:r>
            <a:r>
              <a:rPr lang="fr-FR" dirty="0" smtClean="0"/>
              <a:t>pairs.</a:t>
            </a:r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50943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SUMMARY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739775" y="2770094"/>
            <a:ext cx="7662864" cy="3844269"/>
          </a:xfrm>
        </p:spPr>
        <p:txBody>
          <a:bodyPr>
            <a:normAutofit lnSpcReduction="10000"/>
          </a:bodyPr>
          <a:lstStyle/>
          <a:p>
            <a:r>
              <a:rPr lang="fr-FR" sz="3600" b="1" dirty="0" smtClean="0"/>
              <a:t>I – Introduction</a:t>
            </a:r>
          </a:p>
          <a:p>
            <a:r>
              <a:rPr lang="fr-FR" sz="3600" b="1" dirty="0" smtClean="0"/>
              <a:t>II – </a:t>
            </a:r>
            <a:r>
              <a:rPr lang="fr-FR" sz="3600" b="1" dirty="0" err="1" smtClean="0"/>
              <a:t>Literature</a:t>
            </a:r>
            <a:r>
              <a:rPr lang="fr-FR" sz="3600" b="1" dirty="0" smtClean="0"/>
              <a:t> </a:t>
            </a:r>
            <a:r>
              <a:rPr lang="fr-FR" sz="3600" b="1" dirty="0" err="1" smtClean="0"/>
              <a:t>Review</a:t>
            </a:r>
            <a:endParaRPr lang="fr-FR" sz="3600" b="1" dirty="0" smtClean="0"/>
          </a:p>
          <a:p>
            <a:r>
              <a:rPr lang="fr-FR" sz="3600" b="1" dirty="0" smtClean="0"/>
              <a:t>III – </a:t>
            </a:r>
            <a:r>
              <a:rPr lang="fr-FR" sz="3600" b="1" dirty="0" err="1" smtClean="0"/>
              <a:t>Methodology</a:t>
            </a:r>
            <a:endParaRPr lang="fr-FR" sz="3600" b="1" dirty="0" smtClean="0"/>
          </a:p>
          <a:p>
            <a:r>
              <a:rPr lang="fr-FR" sz="3600" b="1" dirty="0" smtClean="0"/>
              <a:t>IV </a:t>
            </a:r>
            <a:r>
              <a:rPr lang="fr-FR" sz="3600" b="1" dirty="0" smtClean="0"/>
              <a:t>– </a:t>
            </a:r>
            <a:r>
              <a:rPr lang="fr-FR" sz="3600" b="1" dirty="0" err="1" smtClean="0"/>
              <a:t>Results</a:t>
            </a:r>
            <a:endParaRPr lang="fr-FR" sz="3600" b="1" dirty="0" smtClean="0"/>
          </a:p>
          <a:p>
            <a:r>
              <a:rPr lang="fr-FR" sz="3600" b="1" dirty="0" smtClean="0"/>
              <a:t>V - Conclusion</a:t>
            </a:r>
            <a:endParaRPr lang="fr-FR" sz="3600" b="1" dirty="0" smtClean="0"/>
          </a:p>
          <a:p>
            <a:endParaRPr lang="fr-FR" sz="3600" b="1" dirty="0"/>
          </a:p>
        </p:txBody>
      </p:sp>
    </p:spTree>
    <p:extLst>
      <p:ext uri="{BB962C8B-B14F-4D97-AF65-F5344CB8AC3E}">
        <p14:creationId xmlns:p14="http://schemas.microsoft.com/office/powerpoint/2010/main" val="995082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Results</a:t>
            </a:r>
            <a:r>
              <a:rPr lang="fr-FR" dirty="0" smtClean="0"/>
              <a:t> </a:t>
            </a:r>
            <a:r>
              <a:rPr lang="fr-FR" dirty="0" err="1" smtClean="0"/>
              <a:t>obtained</a:t>
            </a:r>
            <a:r>
              <a:rPr lang="fr-FR" dirty="0" smtClean="0"/>
              <a:t> on the MBK </a:t>
            </a:r>
            <a:r>
              <a:rPr lang="fr-FR" dirty="0" err="1" smtClean="0"/>
              <a:t>Database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4" name="Image 3" descr="resul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7923" y="2246303"/>
            <a:ext cx="6385608" cy="4789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620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Results</a:t>
            </a:r>
            <a:r>
              <a:rPr lang="fr-FR" dirty="0" smtClean="0"/>
              <a:t> </a:t>
            </a:r>
            <a:r>
              <a:rPr lang="fr-FR" dirty="0" err="1" smtClean="0"/>
              <a:t>obtained</a:t>
            </a:r>
            <a:r>
              <a:rPr lang="fr-FR" dirty="0" smtClean="0"/>
              <a:t> on the MBK </a:t>
            </a:r>
            <a:r>
              <a:rPr lang="fr-FR" dirty="0" err="1" smtClean="0"/>
              <a:t>Database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5" name="Image 4" descr="result_compar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5750" y="2277057"/>
            <a:ext cx="6107924" cy="4580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620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Results</a:t>
            </a:r>
            <a:r>
              <a:rPr lang="fr-FR" dirty="0" smtClean="0"/>
              <a:t> </a:t>
            </a:r>
            <a:r>
              <a:rPr lang="fr-FR" dirty="0" err="1" smtClean="0"/>
              <a:t>obtained</a:t>
            </a:r>
            <a:r>
              <a:rPr lang="fr-FR" dirty="0" smtClean="0"/>
              <a:t> on the MBK </a:t>
            </a:r>
            <a:r>
              <a:rPr lang="fr-FR" dirty="0" err="1" smtClean="0"/>
              <a:t>Database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In </a:t>
            </a:r>
            <a:r>
              <a:rPr lang="fr-FR" dirty="0" err="1" smtClean="0"/>
              <a:t>terms</a:t>
            </a:r>
            <a:r>
              <a:rPr lang="fr-FR" dirty="0" smtClean="0"/>
              <a:t> of </a:t>
            </a:r>
            <a:r>
              <a:rPr lang="fr-FR" dirty="0" err="1" smtClean="0"/>
              <a:t>accuracy</a:t>
            </a:r>
            <a:r>
              <a:rPr lang="fr-FR" dirty="0" smtClean="0"/>
              <a:t>, the </a:t>
            </a:r>
            <a:r>
              <a:rPr lang="fr-FR" dirty="0" err="1" smtClean="0"/>
              <a:t>lightened</a:t>
            </a:r>
            <a:r>
              <a:rPr lang="fr-FR" dirty="0" smtClean="0"/>
              <a:t> CNN on MBK </a:t>
            </a:r>
            <a:r>
              <a:rPr lang="fr-FR" dirty="0" err="1" smtClean="0"/>
              <a:t>Database</a:t>
            </a:r>
            <a:r>
              <a:rPr lang="fr-FR" dirty="0" smtClean="0"/>
              <a:t> </a:t>
            </a:r>
            <a:r>
              <a:rPr lang="fr-FR" dirty="0" err="1" smtClean="0"/>
              <a:t>reaches</a:t>
            </a:r>
            <a:r>
              <a:rPr lang="fr-FR" dirty="0" smtClean="0"/>
              <a:t> </a:t>
            </a:r>
            <a:r>
              <a:rPr lang="fr-FR" b="1" dirty="0" smtClean="0"/>
              <a:t>88.04%</a:t>
            </a:r>
          </a:p>
        </p:txBody>
      </p:sp>
      <p:pic>
        <p:nvPicPr>
          <p:cNvPr id="4" name="Image 3" descr="ytf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08131"/>
            <a:ext cx="9144000" cy="3349869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3386540" y="6581495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44799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Results</a:t>
            </a:r>
            <a:r>
              <a:rPr lang="fr-FR" dirty="0" smtClean="0"/>
              <a:t> </a:t>
            </a:r>
            <a:r>
              <a:rPr lang="fr-FR" dirty="0" err="1" smtClean="0"/>
              <a:t>obtained</a:t>
            </a:r>
            <a:r>
              <a:rPr lang="fr-FR" dirty="0" smtClean="0"/>
              <a:t> on the MBK </a:t>
            </a:r>
            <a:r>
              <a:rPr lang="fr-FR" dirty="0" err="1" smtClean="0"/>
              <a:t>Database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739775" y="5175076"/>
            <a:ext cx="7662864" cy="1515657"/>
          </a:xfrm>
        </p:spPr>
        <p:txBody>
          <a:bodyPr>
            <a:normAutofit fontScale="70000" lnSpcReduction="20000"/>
          </a:bodyPr>
          <a:lstStyle/>
          <a:p>
            <a:r>
              <a:rPr lang="fr-FR" b="1" dirty="0" err="1" smtClean="0"/>
              <a:t>Negative</a:t>
            </a:r>
            <a:r>
              <a:rPr lang="fr-FR" b="1" dirty="0" smtClean="0"/>
              <a:t> pairs in </a:t>
            </a:r>
            <a:r>
              <a:rPr lang="fr-FR" b="1" dirty="0" err="1"/>
              <a:t>blue</a:t>
            </a:r>
            <a:r>
              <a:rPr lang="fr-FR" b="1" dirty="0"/>
              <a:t> </a:t>
            </a:r>
            <a:r>
              <a:rPr lang="fr-FR" b="1" dirty="0" smtClean="0"/>
              <a:t>and positive </a:t>
            </a:r>
            <a:r>
              <a:rPr lang="fr-FR" b="1" dirty="0" err="1" smtClean="0"/>
              <a:t>ones</a:t>
            </a:r>
            <a:r>
              <a:rPr lang="fr-FR" b="1" dirty="0" smtClean="0"/>
              <a:t> in </a:t>
            </a:r>
            <a:r>
              <a:rPr lang="fr-FR" b="1" dirty="0" err="1"/>
              <a:t>red</a:t>
            </a:r>
            <a:r>
              <a:rPr lang="fr-FR" b="1" dirty="0"/>
              <a:t>. </a:t>
            </a:r>
            <a:r>
              <a:rPr lang="fr-FR" b="1" dirty="0" smtClean="0"/>
              <a:t>Few </a:t>
            </a:r>
            <a:r>
              <a:rPr lang="fr-FR" b="1" dirty="0" err="1" smtClean="0"/>
              <a:t>errors</a:t>
            </a:r>
            <a:r>
              <a:rPr lang="fr-FR" b="1" dirty="0" smtClean="0"/>
              <a:t> on the </a:t>
            </a:r>
            <a:r>
              <a:rPr lang="fr-FR" b="1" dirty="0" err="1" smtClean="0"/>
              <a:t>automatic</a:t>
            </a:r>
            <a:r>
              <a:rPr lang="fr-FR" b="1" dirty="0" smtClean="0"/>
              <a:t> </a:t>
            </a:r>
            <a:r>
              <a:rPr lang="fr-FR" b="1" dirty="0" err="1" smtClean="0"/>
              <a:t>process</a:t>
            </a:r>
            <a:r>
              <a:rPr lang="fr-FR" b="1" dirty="0" smtClean="0"/>
              <a:t> of </a:t>
            </a:r>
            <a:r>
              <a:rPr lang="fr-FR" b="1" dirty="0" err="1" smtClean="0"/>
              <a:t>overlapping</a:t>
            </a:r>
            <a:r>
              <a:rPr lang="fr-FR" b="1" dirty="0"/>
              <a:t> </a:t>
            </a:r>
            <a:r>
              <a:rPr lang="fr-FR" b="1" dirty="0" err="1" smtClean="0"/>
              <a:t>were</a:t>
            </a:r>
            <a:r>
              <a:rPr lang="fr-FR" b="1" dirty="0" smtClean="0"/>
              <a:t> made.</a:t>
            </a:r>
          </a:p>
          <a:p>
            <a:r>
              <a:rPr lang="fr-FR" b="1" dirty="0" err="1" smtClean="0"/>
              <a:t>Number</a:t>
            </a:r>
            <a:r>
              <a:rPr lang="fr-FR" b="1" dirty="0" smtClean="0"/>
              <a:t> of pairs </a:t>
            </a:r>
            <a:r>
              <a:rPr lang="fr-FR" b="1" dirty="0" err="1" smtClean="0"/>
              <a:t>considered</a:t>
            </a:r>
            <a:r>
              <a:rPr lang="fr-FR" b="1" dirty="0" smtClean="0"/>
              <a:t> as positive </a:t>
            </a:r>
            <a:r>
              <a:rPr lang="fr-FR" b="1" dirty="0" err="1" smtClean="0"/>
              <a:t>with</a:t>
            </a:r>
            <a:r>
              <a:rPr lang="fr-FR" b="1" dirty="0" smtClean="0"/>
              <a:t> </a:t>
            </a:r>
            <a:r>
              <a:rPr lang="fr-FR" b="1" dirty="0" err="1" smtClean="0"/>
              <a:t>low</a:t>
            </a:r>
            <a:r>
              <a:rPr lang="fr-FR" b="1" dirty="0" smtClean="0"/>
              <a:t> score </a:t>
            </a:r>
            <a:r>
              <a:rPr lang="fr-FR" b="1" dirty="0" err="1" smtClean="0"/>
              <a:t>slightly</a:t>
            </a:r>
            <a:r>
              <a:rPr lang="fr-FR" b="1" dirty="0" smtClean="0"/>
              <a:t> </a:t>
            </a:r>
            <a:r>
              <a:rPr lang="fr-FR" b="1" dirty="0" err="1" smtClean="0"/>
              <a:t>overestimated</a:t>
            </a:r>
            <a:r>
              <a:rPr lang="fr-FR" b="1" dirty="0" smtClean="0"/>
              <a:t> and </a:t>
            </a:r>
            <a:r>
              <a:rPr lang="fr-FR" b="1" dirty="0" err="1" smtClean="0"/>
              <a:t>number</a:t>
            </a:r>
            <a:r>
              <a:rPr lang="fr-FR" b="1" dirty="0" smtClean="0"/>
              <a:t> of pairs </a:t>
            </a:r>
            <a:r>
              <a:rPr lang="fr-FR" b="1" dirty="0" err="1" smtClean="0"/>
              <a:t>considered</a:t>
            </a:r>
            <a:r>
              <a:rPr lang="fr-FR" b="1" dirty="0" smtClean="0"/>
              <a:t> </a:t>
            </a:r>
            <a:r>
              <a:rPr lang="fr-FR" b="1" dirty="0" err="1" smtClean="0"/>
              <a:t>negative</a:t>
            </a:r>
            <a:r>
              <a:rPr lang="fr-FR" b="1" dirty="0" smtClean="0"/>
              <a:t> </a:t>
            </a:r>
            <a:r>
              <a:rPr lang="fr-FR" b="1" dirty="0" err="1" smtClean="0"/>
              <a:t>with</a:t>
            </a:r>
            <a:r>
              <a:rPr lang="fr-FR" b="1" dirty="0" smtClean="0"/>
              <a:t> </a:t>
            </a:r>
            <a:r>
              <a:rPr lang="fr-FR" b="1" dirty="0" err="1" smtClean="0"/>
              <a:t>high</a:t>
            </a:r>
            <a:r>
              <a:rPr lang="fr-FR" b="1" dirty="0" smtClean="0"/>
              <a:t> score </a:t>
            </a:r>
            <a:r>
              <a:rPr lang="fr-FR" b="1" dirty="0" err="1" smtClean="0"/>
              <a:t>slightly</a:t>
            </a:r>
            <a:r>
              <a:rPr lang="fr-FR" b="1" dirty="0" smtClean="0"/>
              <a:t> </a:t>
            </a:r>
            <a:r>
              <a:rPr lang="fr-FR" b="1" dirty="0" err="1" smtClean="0"/>
              <a:t>underestimated</a:t>
            </a:r>
            <a:r>
              <a:rPr lang="fr-FR" b="1" dirty="0" smtClean="0"/>
              <a:t>.</a:t>
            </a:r>
          </a:p>
          <a:p>
            <a:r>
              <a:rPr lang="fr-FR" b="1" dirty="0" err="1" smtClean="0"/>
              <a:t>Hence</a:t>
            </a:r>
            <a:r>
              <a:rPr lang="fr-FR" b="1" dirty="0" smtClean="0"/>
              <a:t> </a:t>
            </a:r>
            <a:r>
              <a:rPr lang="fr-FR" b="1" dirty="0"/>
              <a:t>the global </a:t>
            </a:r>
            <a:r>
              <a:rPr lang="fr-FR" b="1" dirty="0" err="1" smtClean="0"/>
              <a:t>accuracy</a:t>
            </a:r>
            <a:r>
              <a:rPr lang="fr-FR" b="1" dirty="0" smtClean="0"/>
              <a:t> </a:t>
            </a:r>
            <a:r>
              <a:rPr lang="fr-FR" b="1" dirty="0" err="1" smtClean="0"/>
              <a:t>is</a:t>
            </a:r>
            <a:r>
              <a:rPr lang="fr-FR" b="1" dirty="0" smtClean="0"/>
              <a:t> </a:t>
            </a:r>
            <a:r>
              <a:rPr lang="fr-FR" b="1" dirty="0" err="1"/>
              <a:t>slightly</a:t>
            </a:r>
            <a:r>
              <a:rPr lang="fr-FR" b="1" dirty="0"/>
              <a:t> </a:t>
            </a:r>
            <a:r>
              <a:rPr lang="fr-FR" b="1" dirty="0" err="1"/>
              <a:t>underestimated</a:t>
            </a:r>
            <a:r>
              <a:rPr lang="fr-FR" b="1" dirty="0"/>
              <a:t>. </a:t>
            </a:r>
            <a:endParaRPr lang="fr-FR" b="1" dirty="0"/>
          </a:p>
          <a:p>
            <a:endParaRPr lang="fr-FR" dirty="0" smtClean="0"/>
          </a:p>
        </p:txBody>
      </p:sp>
      <p:pic>
        <p:nvPicPr>
          <p:cNvPr id="4" name="Image 3" descr="histogram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155" y="1897992"/>
            <a:ext cx="7778460" cy="3277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781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</a:t>
            </a:r>
            <a:r>
              <a:rPr lang="fr-FR" dirty="0" smtClean="0"/>
              <a:t>inal </a:t>
            </a:r>
            <a:r>
              <a:rPr lang="fr-FR" dirty="0" err="1" smtClean="0"/>
              <a:t>Result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739775" y="2676294"/>
            <a:ext cx="7662864" cy="28538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 smtClean="0"/>
              <a:t>The final </a:t>
            </a:r>
            <a:r>
              <a:rPr lang="fr-FR" dirty="0" err="1" smtClean="0"/>
              <a:t>experimental</a:t>
            </a:r>
            <a:r>
              <a:rPr lang="fr-FR" dirty="0" smtClean="0"/>
              <a:t> software </a:t>
            </a:r>
            <a:r>
              <a:rPr lang="fr-FR" dirty="0" err="1" smtClean="0"/>
              <a:t>is</a:t>
            </a:r>
            <a:r>
              <a:rPr lang="fr-FR" dirty="0" smtClean="0"/>
              <a:t> made of:</a:t>
            </a:r>
          </a:p>
          <a:p>
            <a:r>
              <a:rPr lang="fr-FR" dirty="0"/>
              <a:t>A</a:t>
            </a:r>
            <a:r>
              <a:rPr lang="fr-FR" dirty="0" smtClean="0"/>
              <a:t> face </a:t>
            </a:r>
            <a:r>
              <a:rPr lang="fr-FR" dirty="0" err="1" smtClean="0"/>
              <a:t>tracker</a:t>
            </a:r>
            <a:r>
              <a:rPr lang="fr-FR" dirty="0" smtClean="0"/>
              <a:t> </a:t>
            </a:r>
            <a:r>
              <a:rPr lang="fr-FR" dirty="0" err="1" smtClean="0"/>
              <a:t>that</a:t>
            </a:r>
            <a:r>
              <a:rPr lang="fr-FR" dirty="0" smtClean="0"/>
              <a:t> </a:t>
            </a:r>
            <a:r>
              <a:rPr lang="fr-FR" dirty="0" err="1" smtClean="0"/>
              <a:t>extracts</a:t>
            </a:r>
            <a:r>
              <a:rPr lang="fr-FR" dirty="0" smtClean="0"/>
              <a:t> and label all the faces of the </a:t>
            </a:r>
            <a:r>
              <a:rPr lang="fr-FR" dirty="0" err="1" smtClean="0"/>
              <a:t>videos</a:t>
            </a:r>
            <a:r>
              <a:rPr lang="fr-FR" dirty="0"/>
              <a:t>.</a:t>
            </a:r>
            <a:endParaRPr lang="fr-FR" dirty="0" smtClean="0"/>
          </a:p>
          <a:p>
            <a:r>
              <a:rPr lang="fr-FR" dirty="0" smtClean="0"/>
              <a:t>The face </a:t>
            </a:r>
            <a:r>
              <a:rPr lang="fr-FR" dirty="0" err="1" smtClean="0"/>
              <a:t>verifier</a:t>
            </a:r>
            <a:r>
              <a:rPr lang="fr-FR" dirty="0"/>
              <a:t> </a:t>
            </a:r>
            <a:r>
              <a:rPr lang="fr-FR" dirty="0" err="1" smtClean="0"/>
              <a:t>that</a:t>
            </a:r>
            <a:r>
              <a:rPr lang="fr-FR" dirty="0" smtClean="0"/>
              <a:t> </a:t>
            </a:r>
            <a:r>
              <a:rPr lang="fr-FR" dirty="0" err="1" smtClean="0"/>
              <a:t>declares</a:t>
            </a:r>
            <a:r>
              <a:rPr lang="fr-FR" dirty="0" smtClean="0"/>
              <a:t> </a:t>
            </a:r>
            <a:r>
              <a:rPr lang="fr-FR" dirty="0" err="1" smtClean="0"/>
              <a:t>whether</a:t>
            </a:r>
            <a:r>
              <a:rPr lang="fr-FR" dirty="0" smtClean="0"/>
              <a:t> a group of face images </a:t>
            </a:r>
            <a:r>
              <a:rPr lang="fr-FR" dirty="0" err="1" smtClean="0"/>
              <a:t>categorized</a:t>
            </a:r>
            <a:r>
              <a:rPr lang="fr-FR" dirty="0" smtClean="0"/>
              <a:t> </a:t>
            </a:r>
            <a:r>
              <a:rPr lang="fr-FR" dirty="0" err="1" smtClean="0"/>
              <a:t>under</a:t>
            </a:r>
            <a:r>
              <a:rPr lang="fr-FR" dirty="0" smtClean="0"/>
              <a:t> a label </a:t>
            </a:r>
            <a:r>
              <a:rPr lang="fr-FR" dirty="0" err="1" smtClean="0"/>
              <a:t>represent</a:t>
            </a:r>
            <a:r>
              <a:rPr lang="fr-FR" dirty="0" smtClean="0"/>
              <a:t> a </a:t>
            </a:r>
            <a:r>
              <a:rPr lang="fr-FR" dirty="0" err="1" smtClean="0"/>
              <a:t>person</a:t>
            </a:r>
            <a:r>
              <a:rPr lang="fr-FR" dirty="0" smtClean="0"/>
              <a:t> the user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  <a:r>
              <a:rPr lang="fr-FR" dirty="0" err="1" smtClean="0"/>
              <a:t>looking</a:t>
            </a:r>
            <a:r>
              <a:rPr lang="fr-FR" dirty="0" smtClean="0"/>
              <a:t> for or not.</a:t>
            </a:r>
          </a:p>
        </p:txBody>
      </p:sp>
    </p:spTree>
    <p:extLst>
      <p:ext uri="{BB962C8B-B14F-4D97-AF65-F5344CB8AC3E}">
        <p14:creationId xmlns:p14="http://schemas.microsoft.com/office/powerpoint/2010/main" val="1612781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Face </a:t>
            </a:r>
            <a:r>
              <a:rPr lang="fr-FR" dirty="0" err="1" smtClean="0"/>
              <a:t>Tracker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739775" y="2676294"/>
            <a:ext cx="7662864" cy="2853801"/>
          </a:xfrm>
        </p:spPr>
        <p:txBody>
          <a:bodyPr>
            <a:normAutofit/>
          </a:bodyPr>
          <a:lstStyle/>
          <a:p>
            <a:pPr lvl="1"/>
            <a:endParaRPr lang="fr-FR" dirty="0" smtClean="0"/>
          </a:p>
        </p:txBody>
      </p:sp>
      <p:pic>
        <p:nvPicPr>
          <p:cNvPr id="4" name="Image 3" descr="Screen Shot 2016-05-09 at 01.33.2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71293"/>
            <a:ext cx="9144000" cy="4786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90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Face </a:t>
            </a:r>
            <a:r>
              <a:rPr lang="fr-FR" dirty="0" err="1" smtClean="0"/>
              <a:t>Tracker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739775" y="2676294"/>
            <a:ext cx="7662864" cy="2853801"/>
          </a:xfrm>
        </p:spPr>
        <p:txBody>
          <a:bodyPr>
            <a:normAutofit/>
          </a:bodyPr>
          <a:lstStyle/>
          <a:p>
            <a:pPr lvl="1"/>
            <a:endParaRPr lang="fr-FR" dirty="0" smtClean="0"/>
          </a:p>
        </p:txBody>
      </p:sp>
      <p:pic>
        <p:nvPicPr>
          <p:cNvPr id="5" name="Image 4" descr="Screen Shot 2016-05-09 at 00.06.1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57072"/>
            <a:ext cx="9144000" cy="4701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42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Face </a:t>
            </a:r>
            <a:r>
              <a:rPr lang="fr-FR" dirty="0" err="1" smtClean="0"/>
              <a:t>Tracker</a:t>
            </a:r>
            <a:endParaRPr lang="fr-FR" dirty="0"/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7" name="Image 6" descr="Screen Shot 2016-05-09 at 01.58.0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73193"/>
            <a:ext cx="9144000" cy="4584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450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Face </a:t>
            </a:r>
            <a:r>
              <a:rPr lang="fr-FR" dirty="0" err="1" smtClean="0"/>
              <a:t>Verifier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739775" y="2676294"/>
            <a:ext cx="7662864" cy="3741347"/>
          </a:xfrm>
        </p:spPr>
        <p:txBody>
          <a:bodyPr>
            <a:normAutofit fontScale="92500"/>
          </a:bodyPr>
          <a:lstStyle/>
          <a:p>
            <a:r>
              <a:rPr lang="fr-FR" dirty="0" err="1" smtClean="0"/>
              <a:t>Asks</a:t>
            </a:r>
            <a:r>
              <a:rPr lang="fr-FR" dirty="0" smtClean="0"/>
              <a:t> </a:t>
            </a:r>
            <a:r>
              <a:rPr lang="fr-FR" dirty="0"/>
              <a:t>the user to enter the </a:t>
            </a:r>
            <a:r>
              <a:rPr lang="fr-FR" dirty="0" err="1"/>
              <a:t>address</a:t>
            </a:r>
            <a:r>
              <a:rPr lang="fr-FR" dirty="0"/>
              <a:t> of the images of </a:t>
            </a:r>
            <a:r>
              <a:rPr lang="fr-FR" dirty="0" smtClean="0"/>
              <a:t>the </a:t>
            </a:r>
            <a:r>
              <a:rPr lang="fr-FR" dirty="0" err="1" smtClean="0"/>
              <a:t>person</a:t>
            </a:r>
            <a:r>
              <a:rPr lang="fr-FR" dirty="0" smtClean="0"/>
              <a:t> </a:t>
            </a:r>
            <a:r>
              <a:rPr lang="fr-FR" dirty="0" err="1"/>
              <a:t>he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looking</a:t>
            </a:r>
            <a:r>
              <a:rPr lang="fr-FR" dirty="0"/>
              <a:t> for in the </a:t>
            </a:r>
            <a:r>
              <a:rPr lang="fr-FR" dirty="0" err="1"/>
              <a:t>database</a:t>
            </a:r>
            <a:r>
              <a:rPr lang="fr-FR" dirty="0"/>
              <a:t>.</a:t>
            </a:r>
          </a:p>
          <a:p>
            <a:r>
              <a:rPr lang="fr-FR" dirty="0" err="1" smtClean="0"/>
              <a:t>Process</a:t>
            </a:r>
            <a:r>
              <a:rPr lang="fr-FR" dirty="0" smtClean="0"/>
              <a:t> </a:t>
            </a:r>
            <a:r>
              <a:rPr lang="fr-FR" dirty="0" err="1"/>
              <a:t>those</a:t>
            </a:r>
            <a:r>
              <a:rPr lang="fr-FR" dirty="0"/>
              <a:t> images in the neural network </a:t>
            </a:r>
            <a:r>
              <a:rPr lang="fr-FR" dirty="0" err="1" smtClean="0"/>
              <a:t>that</a:t>
            </a:r>
            <a:r>
              <a:rPr lang="fr-FR" dirty="0" smtClean="0"/>
              <a:t> outputs </a:t>
            </a:r>
            <a:r>
              <a:rPr lang="fr-FR" dirty="0"/>
              <a:t>an </a:t>
            </a:r>
            <a:r>
              <a:rPr lang="fr-FR" dirty="0" err="1"/>
              <a:t>array</a:t>
            </a:r>
            <a:r>
              <a:rPr lang="fr-FR" dirty="0"/>
              <a:t> of </a:t>
            </a:r>
            <a:r>
              <a:rPr lang="fr-FR" dirty="0" err="1"/>
              <a:t>features</a:t>
            </a:r>
            <a:r>
              <a:rPr lang="fr-FR" dirty="0"/>
              <a:t> (</a:t>
            </a:r>
            <a:r>
              <a:rPr lang="fr-FR" dirty="0" err="1"/>
              <a:t>numbers</a:t>
            </a:r>
            <a:r>
              <a:rPr lang="fr-FR" dirty="0"/>
              <a:t>) </a:t>
            </a:r>
            <a:r>
              <a:rPr lang="fr-FR" dirty="0" err="1" smtClean="0"/>
              <a:t>from</a:t>
            </a:r>
            <a:r>
              <a:rPr lang="fr-FR" dirty="0" smtClean="0"/>
              <a:t> </a:t>
            </a:r>
            <a:r>
              <a:rPr lang="fr-FR" dirty="0" err="1"/>
              <a:t>each</a:t>
            </a:r>
            <a:r>
              <a:rPr lang="fr-FR" dirty="0"/>
              <a:t> image. </a:t>
            </a:r>
            <a:endParaRPr lang="fr-FR" dirty="0" smtClean="0"/>
          </a:p>
          <a:p>
            <a:r>
              <a:rPr lang="fr-FR" dirty="0" err="1" smtClean="0"/>
              <a:t>Asks</a:t>
            </a:r>
            <a:r>
              <a:rPr lang="fr-FR" dirty="0" smtClean="0"/>
              <a:t> </a:t>
            </a:r>
            <a:r>
              <a:rPr lang="fr-FR" dirty="0"/>
              <a:t>for the </a:t>
            </a:r>
            <a:r>
              <a:rPr lang="fr-FR" dirty="0" err="1"/>
              <a:t>address</a:t>
            </a:r>
            <a:r>
              <a:rPr lang="fr-FR" dirty="0"/>
              <a:t> of the </a:t>
            </a:r>
            <a:r>
              <a:rPr lang="fr-FR" dirty="0" err="1"/>
              <a:t>database</a:t>
            </a:r>
            <a:r>
              <a:rPr lang="fr-FR" dirty="0"/>
              <a:t> </a:t>
            </a:r>
            <a:r>
              <a:rPr lang="fr-FR" dirty="0" err="1"/>
              <a:t>containing</a:t>
            </a:r>
            <a:r>
              <a:rPr lang="fr-FR" dirty="0"/>
              <a:t> the images of face.</a:t>
            </a:r>
          </a:p>
          <a:p>
            <a:r>
              <a:rPr lang="fr-FR" dirty="0" smtClean="0"/>
              <a:t>The </a:t>
            </a:r>
            <a:r>
              <a:rPr lang="fr-FR" dirty="0" err="1" smtClean="0"/>
              <a:t>array</a:t>
            </a:r>
            <a:r>
              <a:rPr lang="fr-FR" dirty="0" smtClean="0"/>
              <a:t> of </a:t>
            </a:r>
            <a:r>
              <a:rPr lang="fr-FR" dirty="0" err="1" smtClean="0"/>
              <a:t>features</a:t>
            </a:r>
            <a:r>
              <a:rPr lang="fr-FR" dirty="0" smtClean="0"/>
              <a:t> of </a:t>
            </a:r>
            <a:r>
              <a:rPr lang="fr-FR" dirty="0" err="1" smtClean="0"/>
              <a:t>each</a:t>
            </a:r>
            <a:r>
              <a:rPr lang="fr-FR" dirty="0" smtClean="0"/>
              <a:t> image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  <a:r>
              <a:rPr lang="fr-FR" dirty="0" err="1" smtClean="0"/>
              <a:t>computed</a:t>
            </a:r>
            <a:r>
              <a:rPr lang="fr-FR" dirty="0" smtClean="0"/>
              <a:t>. The distance </a:t>
            </a:r>
            <a:r>
              <a:rPr lang="fr-FR" dirty="0" err="1" smtClean="0"/>
              <a:t>between</a:t>
            </a:r>
            <a:r>
              <a:rPr lang="fr-FR" dirty="0" smtClean="0"/>
              <a:t> </a:t>
            </a:r>
            <a:r>
              <a:rPr lang="fr-FR" dirty="0" err="1" smtClean="0"/>
              <a:t>each</a:t>
            </a:r>
            <a:r>
              <a:rPr lang="fr-FR" dirty="0" smtClean="0"/>
              <a:t> image of a </a:t>
            </a:r>
            <a:r>
              <a:rPr lang="fr-FR" dirty="0" err="1" smtClean="0"/>
              <a:t>detected</a:t>
            </a:r>
            <a:r>
              <a:rPr lang="fr-FR" dirty="0" smtClean="0"/>
              <a:t> face and </a:t>
            </a:r>
            <a:r>
              <a:rPr lang="fr-FR" dirty="0" err="1" smtClean="0"/>
              <a:t>each</a:t>
            </a:r>
            <a:r>
              <a:rPr lang="fr-FR" dirty="0" smtClean="0"/>
              <a:t> image of the </a:t>
            </a:r>
            <a:r>
              <a:rPr lang="fr-FR" dirty="0" err="1" smtClean="0"/>
              <a:t>person</a:t>
            </a:r>
            <a:r>
              <a:rPr lang="fr-FR" dirty="0" smtClean="0"/>
              <a:t> the user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  <a:r>
              <a:rPr lang="fr-FR" dirty="0" err="1" smtClean="0"/>
              <a:t>looking</a:t>
            </a:r>
            <a:r>
              <a:rPr lang="fr-FR" dirty="0" smtClean="0"/>
              <a:t> for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  <a:r>
              <a:rPr lang="fr-FR" dirty="0" err="1" smtClean="0"/>
              <a:t>computed</a:t>
            </a:r>
            <a:r>
              <a:rPr lang="fr-FR" dirty="0" smtClean="0"/>
              <a:t>. The </a:t>
            </a:r>
            <a:r>
              <a:rPr lang="fr-FR" dirty="0" err="1" smtClean="0"/>
              <a:t>algorithm</a:t>
            </a:r>
            <a:r>
              <a:rPr lang="fr-FR" dirty="0" smtClean="0"/>
              <a:t> </a:t>
            </a:r>
            <a:r>
              <a:rPr lang="fr-FR" dirty="0" err="1" smtClean="0"/>
              <a:t>decides</a:t>
            </a:r>
            <a:r>
              <a:rPr lang="fr-FR" dirty="0" smtClean="0"/>
              <a:t> </a:t>
            </a:r>
            <a:r>
              <a:rPr lang="fr-FR" dirty="0" err="1" smtClean="0"/>
              <a:t>whether</a:t>
            </a:r>
            <a:r>
              <a:rPr lang="fr-FR" dirty="0" smtClean="0"/>
              <a:t> </a:t>
            </a:r>
            <a:r>
              <a:rPr lang="fr-FR" dirty="0" err="1" smtClean="0"/>
              <a:t>it</a:t>
            </a:r>
            <a:r>
              <a:rPr lang="fr-FR" dirty="0" smtClean="0"/>
              <a:t> </a:t>
            </a:r>
            <a:r>
              <a:rPr lang="fr-FR" dirty="0" err="1" smtClean="0"/>
              <a:t>represents</a:t>
            </a:r>
            <a:r>
              <a:rPr lang="fr-FR" dirty="0" smtClean="0"/>
              <a:t> the </a:t>
            </a:r>
            <a:r>
              <a:rPr lang="fr-FR" dirty="0" err="1" smtClean="0"/>
              <a:t>same</a:t>
            </a:r>
            <a:r>
              <a:rPr lang="fr-FR" dirty="0" smtClean="0"/>
              <a:t> </a:t>
            </a:r>
            <a:r>
              <a:rPr lang="fr-FR" dirty="0" err="1" smtClean="0"/>
              <a:t>person</a:t>
            </a:r>
            <a:r>
              <a:rPr lang="fr-FR" dirty="0" smtClean="0"/>
              <a:t> or not.</a:t>
            </a:r>
          </a:p>
          <a:p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356590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345140"/>
            <a:ext cx="8229600" cy="2071715"/>
          </a:xfrm>
        </p:spPr>
        <p:txBody>
          <a:bodyPr/>
          <a:lstStyle/>
          <a:p>
            <a:r>
              <a:rPr lang="fr-FR" dirty="0" err="1" smtClean="0"/>
              <a:t>Making</a:t>
            </a:r>
            <a:r>
              <a:rPr lang="fr-FR" dirty="0" smtClean="0"/>
              <a:t> the right </a:t>
            </a:r>
            <a:r>
              <a:rPr lang="fr-FR" dirty="0" err="1" smtClean="0"/>
              <a:t>decision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739775" y="2676294"/>
            <a:ext cx="7662864" cy="3741347"/>
          </a:xfrm>
        </p:spPr>
        <p:txBody>
          <a:bodyPr>
            <a:normAutofit/>
          </a:bodyPr>
          <a:lstStyle/>
          <a:p>
            <a:r>
              <a:rPr lang="fr-FR" dirty="0" smtClean="0"/>
              <a:t>There are </a:t>
            </a:r>
            <a:r>
              <a:rPr lang="fr-FR" dirty="0" err="1" smtClean="0"/>
              <a:t>different</a:t>
            </a:r>
            <a:r>
              <a:rPr lang="fr-FR" dirty="0" smtClean="0"/>
              <a:t> </a:t>
            </a:r>
            <a:r>
              <a:rPr lang="fr-FR" dirty="0" err="1" smtClean="0"/>
              <a:t>ways</a:t>
            </a:r>
            <a:r>
              <a:rPr lang="fr-FR" dirty="0" smtClean="0"/>
              <a:t> to </a:t>
            </a:r>
            <a:r>
              <a:rPr lang="fr-FR" dirty="0" err="1" smtClean="0"/>
              <a:t>decide</a:t>
            </a:r>
            <a:r>
              <a:rPr lang="fr-FR" dirty="0" smtClean="0"/>
              <a:t> </a:t>
            </a:r>
            <a:r>
              <a:rPr lang="fr-FR" dirty="0" err="1" smtClean="0"/>
              <a:t>whether</a:t>
            </a:r>
            <a:r>
              <a:rPr lang="fr-FR" dirty="0" smtClean="0"/>
              <a:t> or not a group of </a:t>
            </a:r>
            <a:r>
              <a:rPr lang="fr-FR" dirty="0" err="1" smtClean="0"/>
              <a:t>same</a:t>
            </a:r>
            <a:r>
              <a:rPr lang="fr-FR" dirty="0" smtClean="0"/>
              <a:t> </a:t>
            </a:r>
            <a:r>
              <a:rPr lang="fr-FR" dirty="0" err="1" smtClean="0"/>
              <a:t>labeled</a:t>
            </a:r>
            <a:r>
              <a:rPr lang="fr-FR" dirty="0" smtClean="0"/>
              <a:t> face images are </a:t>
            </a:r>
            <a:r>
              <a:rPr lang="fr-FR" dirty="0" err="1" smtClean="0"/>
              <a:t>representing</a:t>
            </a:r>
            <a:r>
              <a:rPr lang="fr-FR" dirty="0" smtClean="0"/>
              <a:t> the </a:t>
            </a:r>
            <a:r>
              <a:rPr lang="fr-FR" dirty="0" err="1" smtClean="0"/>
              <a:t>person</a:t>
            </a:r>
            <a:r>
              <a:rPr lang="fr-FR" dirty="0" smtClean="0"/>
              <a:t> the user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  <a:r>
              <a:rPr lang="fr-FR" dirty="0" err="1" smtClean="0"/>
              <a:t>looking</a:t>
            </a:r>
            <a:r>
              <a:rPr lang="fr-FR" dirty="0" smtClean="0"/>
              <a:t> for or not.</a:t>
            </a:r>
          </a:p>
          <a:p>
            <a:r>
              <a:rPr lang="fr-FR" dirty="0" err="1" smtClean="0"/>
              <a:t>Method</a:t>
            </a:r>
            <a:r>
              <a:rPr lang="fr-FR" dirty="0" smtClean="0"/>
              <a:t> </a:t>
            </a:r>
            <a:r>
              <a:rPr lang="fr-FR" dirty="0" err="1" smtClean="0"/>
              <a:t>implemented</a:t>
            </a:r>
            <a:r>
              <a:rPr lang="fr-FR" dirty="0" smtClean="0"/>
              <a:t>: </a:t>
            </a:r>
            <a:r>
              <a:rPr lang="fr-FR" dirty="0" err="1" smtClean="0"/>
              <a:t>based</a:t>
            </a:r>
            <a:r>
              <a:rPr lang="fr-FR" dirty="0" smtClean="0"/>
              <a:t> on a matrix </a:t>
            </a:r>
            <a:r>
              <a:rPr lang="fr-FR" dirty="0" err="1" smtClean="0"/>
              <a:t>deciding</a:t>
            </a:r>
            <a:r>
              <a:rPr lang="fr-FR" dirty="0"/>
              <a:t> </a:t>
            </a:r>
            <a:r>
              <a:rPr lang="fr-FR" dirty="0" smtClean="0"/>
              <a:t>for the best test to do. </a:t>
            </a:r>
            <a:r>
              <a:rPr lang="fr-FR" dirty="0" err="1" smtClean="0"/>
              <a:t>Details</a:t>
            </a:r>
            <a:r>
              <a:rPr lang="fr-FR" dirty="0" smtClean="0"/>
              <a:t> on the report.</a:t>
            </a:r>
          </a:p>
          <a:p>
            <a:r>
              <a:rPr lang="fr-FR" dirty="0" err="1" smtClean="0"/>
              <a:t>Other</a:t>
            </a:r>
            <a:r>
              <a:rPr lang="fr-FR" dirty="0" smtClean="0"/>
              <a:t> </a:t>
            </a:r>
            <a:r>
              <a:rPr lang="fr-FR" dirty="0" err="1" smtClean="0"/>
              <a:t>method</a:t>
            </a:r>
            <a:r>
              <a:rPr lang="fr-FR" dirty="0" smtClean="0"/>
              <a:t>: </a:t>
            </a:r>
            <a:r>
              <a:rPr lang="fr-FR" dirty="0" err="1" smtClean="0"/>
              <a:t>law</a:t>
            </a:r>
            <a:r>
              <a:rPr lang="fr-FR" dirty="0" smtClean="0"/>
              <a:t> of large </a:t>
            </a:r>
            <a:r>
              <a:rPr lang="fr-FR" dirty="0" err="1" smtClean="0"/>
              <a:t>numbers</a:t>
            </a:r>
            <a:r>
              <a:rPr lang="fr-FR" dirty="0" smtClean="0"/>
              <a:t>. The total </a:t>
            </a:r>
            <a:r>
              <a:rPr lang="fr-FR" dirty="0" err="1" smtClean="0"/>
              <a:t>number</a:t>
            </a:r>
            <a:r>
              <a:rPr lang="fr-FR" dirty="0" smtClean="0"/>
              <a:t> of positive tests </a:t>
            </a:r>
            <a:r>
              <a:rPr lang="fr-FR" dirty="0" err="1" smtClean="0"/>
              <a:t>divided</a:t>
            </a:r>
            <a:r>
              <a:rPr lang="fr-FR" dirty="0" smtClean="0"/>
              <a:t> by the total </a:t>
            </a:r>
            <a:r>
              <a:rPr lang="fr-FR" dirty="0" err="1" smtClean="0"/>
              <a:t>number</a:t>
            </a:r>
            <a:r>
              <a:rPr lang="fr-FR" dirty="0" smtClean="0"/>
              <a:t> of tests </a:t>
            </a:r>
            <a:r>
              <a:rPr lang="fr-FR" dirty="0" err="1" smtClean="0"/>
              <a:t>will</a:t>
            </a:r>
            <a:r>
              <a:rPr lang="fr-FR" dirty="0" smtClean="0"/>
              <a:t> converge to the </a:t>
            </a:r>
            <a:r>
              <a:rPr lang="fr-FR" dirty="0" err="1" smtClean="0"/>
              <a:t>accuracy</a:t>
            </a:r>
            <a:r>
              <a:rPr lang="fr-FR" dirty="0" smtClean="0"/>
              <a:t> if the suspect </a:t>
            </a:r>
            <a:r>
              <a:rPr lang="fr-FR" dirty="0" err="1" smtClean="0"/>
              <a:t>is</a:t>
            </a:r>
            <a:r>
              <a:rPr lang="fr-FR" dirty="0" smtClean="0"/>
              <a:t> the </a:t>
            </a:r>
            <a:r>
              <a:rPr lang="fr-FR" dirty="0" err="1" smtClean="0"/>
              <a:t>criminal</a:t>
            </a:r>
            <a:r>
              <a:rPr lang="fr-FR" dirty="0" smtClean="0"/>
              <a:t> and to 1-accuracy </a:t>
            </a:r>
            <a:r>
              <a:rPr lang="fr-FR" dirty="0" err="1" smtClean="0"/>
              <a:t>else</a:t>
            </a:r>
            <a:r>
              <a:rPr lang="fr-FR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91305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6000" dirty="0" smtClean="0"/>
              <a:t>Introduction</a:t>
            </a:r>
            <a:endParaRPr lang="fr-FR" sz="6000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63663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Conclusion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09824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345140"/>
            <a:ext cx="8229600" cy="2071715"/>
          </a:xfrm>
        </p:spPr>
        <p:txBody>
          <a:bodyPr/>
          <a:lstStyle/>
          <a:p>
            <a:r>
              <a:rPr lang="fr-FR" dirty="0" smtClean="0"/>
              <a:t>Conclusion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739775" y="2676294"/>
            <a:ext cx="7662864" cy="3741347"/>
          </a:xfrm>
        </p:spPr>
        <p:txBody>
          <a:bodyPr>
            <a:normAutofit/>
          </a:bodyPr>
          <a:lstStyle/>
          <a:p>
            <a:r>
              <a:rPr lang="fr-FR" dirty="0" smtClean="0"/>
              <a:t>Goal </a:t>
            </a:r>
            <a:r>
              <a:rPr lang="fr-FR" dirty="0" err="1" smtClean="0"/>
              <a:t>reached</a:t>
            </a:r>
            <a:r>
              <a:rPr lang="fr-FR" dirty="0" smtClean="0"/>
              <a:t>: </a:t>
            </a:r>
            <a:r>
              <a:rPr lang="fr-FR" dirty="0" err="1" smtClean="0"/>
              <a:t>Built</a:t>
            </a:r>
            <a:r>
              <a:rPr lang="fr-FR" dirty="0" smtClean="0"/>
              <a:t> an </a:t>
            </a:r>
            <a:r>
              <a:rPr lang="fr-FR" dirty="0" err="1"/>
              <a:t>algorithm</a:t>
            </a:r>
            <a:r>
              <a:rPr lang="fr-FR" dirty="0"/>
              <a:t> </a:t>
            </a:r>
            <a:r>
              <a:rPr lang="fr-FR" dirty="0" err="1"/>
              <a:t>which</a:t>
            </a:r>
            <a:r>
              <a:rPr lang="fr-FR" dirty="0"/>
              <a:t> </a:t>
            </a:r>
            <a:r>
              <a:rPr lang="fr-FR" dirty="0" err="1"/>
              <a:t>can</a:t>
            </a:r>
            <a:r>
              <a:rPr lang="fr-FR" dirty="0"/>
              <a:t> </a:t>
            </a:r>
            <a:r>
              <a:rPr lang="fr-FR" dirty="0" err="1"/>
              <a:t>detect</a:t>
            </a:r>
            <a:r>
              <a:rPr lang="fr-FR" dirty="0"/>
              <a:t> </a:t>
            </a:r>
            <a:r>
              <a:rPr lang="fr-FR" dirty="0" err="1" smtClean="0"/>
              <a:t>our</a:t>
            </a:r>
            <a:r>
              <a:rPr lang="fr-FR" dirty="0" smtClean="0"/>
              <a:t> </a:t>
            </a:r>
            <a:r>
              <a:rPr lang="fr-FR" dirty="0" err="1" smtClean="0"/>
              <a:t>three</a:t>
            </a:r>
            <a:r>
              <a:rPr lang="fr-FR" dirty="0" smtClean="0"/>
              <a:t> </a:t>
            </a:r>
            <a:r>
              <a:rPr lang="fr-FR" dirty="0" err="1"/>
              <a:t>researchers</a:t>
            </a:r>
            <a:r>
              <a:rPr lang="fr-FR" dirty="0"/>
              <a:t> in the surveillance </a:t>
            </a:r>
            <a:r>
              <a:rPr lang="fr-FR" dirty="0" err="1"/>
              <a:t>videos</a:t>
            </a:r>
            <a:r>
              <a:rPr lang="fr-FR" dirty="0"/>
              <a:t> of a </a:t>
            </a:r>
            <a:r>
              <a:rPr lang="fr-FR" dirty="0" err="1" smtClean="0"/>
              <a:t>mall</a:t>
            </a:r>
            <a:r>
              <a:rPr lang="fr-FR" dirty="0" smtClean="0"/>
              <a:t>.</a:t>
            </a:r>
          </a:p>
          <a:p>
            <a:r>
              <a:rPr lang="fr-FR" dirty="0" smtClean="0"/>
              <a:t>Possible </a:t>
            </a:r>
            <a:r>
              <a:rPr lang="fr-FR" dirty="0" err="1" smtClean="0"/>
              <a:t>improvements</a:t>
            </a:r>
            <a:r>
              <a:rPr lang="fr-FR" dirty="0" smtClean="0"/>
              <a:t>:</a:t>
            </a:r>
          </a:p>
          <a:p>
            <a:pPr lvl="1"/>
            <a:r>
              <a:rPr lang="fr-FR" dirty="0" smtClean="0"/>
              <a:t>Use a </a:t>
            </a:r>
            <a:r>
              <a:rPr lang="fr-FR" dirty="0" err="1" smtClean="0"/>
              <a:t>better</a:t>
            </a:r>
            <a:r>
              <a:rPr lang="fr-FR" dirty="0" smtClean="0"/>
              <a:t> face </a:t>
            </a:r>
            <a:r>
              <a:rPr lang="fr-FR" dirty="0" err="1" smtClean="0"/>
              <a:t>tracker</a:t>
            </a:r>
            <a:r>
              <a:rPr lang="fr-FR" dirty="0" smtClean="0"/>
              <a:t> to </a:t>
            </a:r>
            <a:r>
              <a:rPr lang="fr-FR" dirty="0" err="1" smtClean="0"/>
              <a:t>limit</a:t>
            </a:r>
            <a:r>
              <a:rPr lang="fr-FR" dirty="0" smtClean="0"/>
              <a:t> the </a:t>
            </a:r>
            <a:r>
              <a:rPr lang="fr-FR" dirty="0" err="1" smtClean="0"/>
              <a:t>number</a:t>
            </a:r>
            <a:r>
              <a:rPr lang="fr-FR" dirty="0" smtClean="0"/>
              <a:t> of false positive images. The neural network has an </a:t>
            </a:r>
            <a:r>
              <a:rPr lang="fr-FR" dirty="0" err="1" smtClean="0"/>
              <a:t>unpredictable</a:t>
            </a:r>
            <a:r>
              <a:rPr lang="fr-FR" dirty="0" smtClean="0"/>
              <a:t> </a:t>
            </a:r>
            <a:r>
              <a:rPr lang="fr-FR" dirty="0" err="1" smtClean="0"/>
              <a:t>behavior</a:t>
            </a:r>
            <a:r>
              <a:rPr lang="fr-FR" dirty="0" smtClean="0"/>
              <a:t> </a:t>
            </a:r>
            <a:r>
              <a:rPr lang="fr-FR" dirty="0" err="1" smtClean="0"/>
              <a:t>when</a:t>
            </a:r>
            <a:r>
              <a:rPr lang="fr-FR" dirty="0" smtClean="0"/>
              <a:t> the input </a:t>
            </a:r>
            <a:r>
              <a:rPr lang="fr-FR" dirty="0" err="1" smtClean="0"/>
              <a:t>is</a:t>
            </a:r>
            <a:r>
              <a:rPr lang="fr-FR" dirty="0" smtClean="0"/>
              <a:t> not a face.</a:t>
            </a:r>
          </a:p>
          <a:p>
            <a:pPr lvl="1"/>
            <a:r>
              <a:rPr lang="fr-FR" dirty="0" smtClean="0"/>
              <a:t>By </a:t>
            </a:r>
            <a:r>
              <a:rPr lang="fr-FR" dirty="0" err="1" smtClean="0"/>
              <a:t>using</a:t>
            </a:r>
            <a:r>
              <a:rPr lang="fr-FR" dirty="0" smtClean="0"/>
              <a:t> a </a:t>
            </a:r>
            <a:r>
              <a:rPr lang="fr-FR" dirty="0" err="1" smtClean="0"/>
              <a:t>better</a:t>
            </a:r>
            <a:r>
              <a:rPr lang="fr-FR" dirty="0" smtClean="0"/>
              <a:t> face detector </a:t>
            </a:r>
            <a:r>
              <a:rPr lang="fr-FR" dirty="0" err="1" smtClean="0"/>
              <a:t>like</a:t>
            </a:r>
            <a:r>
              <a:rPr lang="fr-FR" dirty="0" smtClean="0"/>
              <a:t> </a:t>
            </a:r>
            <a:r>
              <a:rPr lang="fr-FR" dirty="0" err="1" smtClean="0"/>
              <a:t>provided</a:t>
            </a:r>
            <a:r>
              <a:rPr lang="fr-FR" dirty="0" smtClean="0"/>
              <a:t> by the </a:t>
            </a:r>
            <a:r>
              <a:rPr lang="fr-FR" dirty="0" err="1" smtClean="0"/>
              <a:t>library</a:t>
            </a:r>
            <a:r>
              <a:rPr lang="fr-FR" dirty="0" smtClean="0"/>
              <a:t> </a:t>
            </a:r>
            <a:r>
              <a:rPr lang="fr-FR" b="1" dirty="0" err="1" smtClean="0"/>
              <a:t>dlib</a:t>
            </a:r>
            <a:r>
              <a:rPr lang="fr-FR" dirty="0" smtClean="0"/>
              <a:t>.</a:t>
            </a:r>
            <a:endParaRPr lang="fr-FR" b="1" dirty="0" smtClean="0"/>
          </a:p>
          <a:p>
            <a:pPr lvl="1"/>
            <a:r>
              <a:rPr lang="fr-FR" dirty="0" smtClean="0"/>
              <a:t>And by </a:t>
            </a:r>
            <a:r>
              <a:rPr lang="fr-FR" dirty="0" err="1" smtClean="0"/>
              <a:t>using</a:t>
            </a:r>
            <a:r>
              <a:rPr lang="fr-FR" dirty="0" smtClean="0"/>
              <a:t> a </a:t>
            </a:r>
            <a:r>
              <a:rPr lang="fr-FR" dirty="0" err="1" smtClean="0"/>
              <a:t>better</a:t>
            </a:r>
            <a:r>
              <a:rPr lang="fr-FR" dirty="0" smtClean="0"/>
              <a:t> </a:t>
            </a:r>
            <a:r>
              <a:rPr lang="fr-FR" dirty="0" err="1" smtClean="0"/>
              <a:t>algorithm</a:t>
            </a:r>
            <a:r>
              <a:rPr lang="fr-FR" dirty="0" smtClean="0"/>
              <a:t> to </a:t>
            </a:r>
            <a:r>
              <a:rPr lang="fr-FR" dirty="0" err="1" smtClean="0"/>
              <a:t>follow</a:t>
            </a:r>
            <a:r>
              <a:rPr lang="fr-FR" dirty="0" smtClean="0"/>
              <a:t> a face </a:t>
            </a:r>
            <a:r>
              <a:rPr lang="fr-FR" dirty="0" err="1" smtClean="0"/>
              <a:t>like</a:t>
            </a:r>
            <a:r>
              <a:rPr lang="fr-FR" dirty="0" smtClean="0"/>
              <a:t> </a:t>
            </a:r>
            <a:r>
              <a:rPr lang="fr-FR" b="1" dirty="0" smtClean="0"/>
              <a:t>SHIFT</a:t>
            </a:r>
            <a:r>
              <a:rPr lang="fr-FR" dirty="0" smtClean="0"/>
              <a:t>.</a:t>
            </a:r>
          </a:p>
          <a:p>
            <a:pPr lvl="1"/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4005358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345140"/>
            <a:ext cx="8229600" cy="2071715"/>
          </a:xfrm>
        </p:spPr>
        <p:txBody>
          <a:bodyPr/>
          <a:lstStyle/>
          <a:p>
            <a:r>
              <a:rPr lang="fr-FR" dirty="0" smtClean="0"/>
              <a:t>Conclusion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739775" y="2676294"/>
            <a:ext cx="7662864" cy="3741347"/>
          </a:xfrm>
        </p:spPr>
        <p:txBody>
          <a:bodyPr>
            <a:normAutofit/>
          </a:bodyPr>
          <a:lstStyle/>
          <a:p>
            <a:r>
              <a:rPr lang="fr-FR" dirty="0" err="1" smtClean="0"/>
              <a:t>Other</a:t>
            </a:r>
            <a:r>
              <a:rPr lang="fr-FR" dirty="0" smtClean="0"/>
              <a:t> </a:t>
            </a:r>
            <a:r>
              <a:rPr lang="fr-FR" dirty="0" err="1" smtClean="0"/>
              <a:t>improvement</a:t>
            </a:r>
            <a:r>
              <a:rPr lang="fr-FR" dirty="0" smtClean="0"/>
              <a:t>: </a:t>
            </a:r>
            <a:r>
              <a:rPr lang="fr-FR" b="1" dirty="0" err="1" smtClean="0"/>
              <a:t>Implement</a:t>
            </a:r>
            <a:r>
              <a:rPr lang="fr-FR" b="1" dirty="0" smtClean="0"/>
              <a:t> the </a:t>
            </a:r>
            <a:r>
              <a:rPr lang="fr-FR" b="1" dirty="0" err="1" smtClean="0"/>
              <a:t>law</a:t>
            </a:r>
            <a:r>
              <a:rPr lang="fr-FR" b="1" dirty="0" smtClean="0"/>
              <a:t> of large </a:t>
            </a:r>
            <a:r>
              <a:rPr lang="fr-FR" b="1" dirty="0" err="1" smtClean="0"/>
              <a:t>numbers</a:t>
            </a:r>
            <a:r>
              <a:rPr lang="fr-FR" b="1" dirty="0" smtClean="0"/>
              <a:t> </a:t>
            </a:r>
            <a:r>
              <a:rPr lang="fr-FR" dirty="0" smtClean="0"/>
              <a:t>to </a:t>
            </a:r>
            <a:r>
              <a:rPr lang="fr-FR" dirty="0" err="1" smtClean="0"/>
              <a:t>make</a:t>
            </a:r>
            <a:r>
              <a:rPr lang="fr-FR" dirty="0" smtClean="0"/>
              <a:t> the best </a:t>
            </a:r>
            <a:r>
              <a:rPr lang="fr-FR" dirty="0" err="1" smtClean="0"/>
              <a:t>decision</a:t>
            </a:r>
            <a:r>
              <a:rPr lang="fr-FR" dirty="0" smtClean="0"/>
              <a:t> possible </a:t>
            </a:r>
            <a:r>
              <a:rPr lang="fr-FR" dirty="0" err="1" smtClean="0"/>
              <a:t>when</a:t>
            </a:r>
            <a:r>
              <a:rPr lang="fr-FR" dirty="0" smtClean="0"/>
              <a:t> an important </a:t>
            </a:r>
            <a:r>
              <a:rPr lang="fr-FR" dirty="0" err="1" smtClean="0"/>
              <a:t>number</a:t>
            </a:r>
            <a:r>
              <a:rPr lang="fr-FR" dirty="0" smtClean="0"/>
              <a:t> of images have to </a:t>
            </a:r>
            <a:r>
              <a:rPr lang="fr-FR" dirty="0" err="1" smtClean="0"/>
              <a:t>be</a:t>
            </a:r>
            <a:r>
              <a:rPr lang="fr-FR" dirty="0" smtClean="0"/>
              <a:t> </a:t>
            </a:r>
            <a:r>
              <a:rPr lang="fr-FR" dirty="0" err="1" smtClean="0"/>
              <a:t>compared</a:t>
            </a:r>
            <a:r>
              <a:rPr lang="fr-FR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39142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345140"/>
            <a:ext cx="8229600" cy="2071715"/>
          </a:xfrm>
        </p:spPr>
        <p:txBody>
          <a:bodyPr/>
          <a:lstStyle/>
          <a:p>
            <a:r>
              <a:rPr lang="fr-FR" dirty="0" smtClean="0"/>
              <a:t>Conclusion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739775" y="2676294"/>
            <a:ext cx="7662864" cy="3741347"/>
          </a:xfrm>
        </p:spPr>
        <p:txBody>
          <a:bodyPr>
            <a:normAutofit/>
          </a:bodyPr>
          <a:lstStyle/>
          <a:p>
            <a:r>
              <a:rPr lang="fr-FR" b="1" dirty="0" smtClean="0"/>
              <a:t>The </a:t>
            </a:r>
            <a:r>
              <a:rPr lang="fr-FR" b="1" dirty="0" err="1" smtClean="0"/>
              <a:t>whole</a:t>
            </a:r>
            <a:r>
              <a:rPr lang="fr-FR" b="1" dirty="0" smtClean="0"/>
              <a:t> code </a:t>
            </a:r>
            <a:r>
              <a:rPr lang="fr-FR" b="1" dirty="0" err="1" smtClean="0"/>
              <a:t>is</a:t>
            </a:r>
            <a:r>
              <a:rPr lang="fr-FR" b="1" dirty="0" smtClean="0"/>
              <a:t> </a:t>
            </a:r>
            <a:r>
              <a:rPr lang="fr-FR" b="1" dirty="0" err="1" smtClean="0"/>
              <a:t>freely</a:t>
            </a:r>
            <a:r>
              <a:rPr lang="fr-FR" b="1" dirty="0" smtClean="0"/>
              <a:t> accessible on </a:t>
            </a:r>
            <a:r>
              <a:rPr lang="fr-FR" b="1" dirty="0" err="1" smtClean="0"/>
              <a:t>GitHub</a:t>
            </a:r>
            <a:r>
              <a:rPr lang="fr-FR" b="1" dirty="0" smtClean="0"/>
              <a:t> </a:t>
            </a:r>
            <a:r>
              <a:rPr lang="fr-FR" b="1" dirty="0" err="1" smtClean="0"/>
              <a:t>at</a:t>
            </a:r>
            <a:r>
              <a:rPr lang="fr-FR" b="1" dirty="0" smtClean="0"/>
              <a:t> </a:t>
            </a:r>
            <a:r>
              <a:rPr lang="fr-FR" b="1" dirty="0" err="1" smtClean="0"/>
              <a:t>this</a:t>
            </a:r>
            <a:r>
              <a:rPr lang="fr-FR" b="1" dirty="0" smtClean="0"/>
              <a:t> </a:t>
            </a:r>
            <a:r>
              <a:rPr lang="fr-FR" b="1" dirty="0" err="1" smtClean="0"/>
              <a:t>address</a:t>
            </a:r>
            <a:r>
              <a:rPr lang="fr-FR" b="1" dirty="0"/>
              <a:t>: </a:t>
            </a:r>
            <a:r>
              <a:rPr lang="fr-FR" b="1" dirty="0" smtClean="0"/>
              <a:t>http:</a:t>
            </a:r>
            <a:r>
              <a:rPr lang="fr-FR" b="1" dirty="0"/>
              <a:t>//</a:t>
            </a:r>
            <a:r>
              <a:rPr lang="fr-FR" b="1" dirty="0" err="1"/>
              <a:t>github.com</a:t>
            </a:r>
            <a:r>
              <a:rPr lang="fr-FR" b="1" dirty="0"/>
              <a:t>/Paul-Darius/ait-</a:t>
            </a:r>
            <a:r>
              <a:rPr lang="fr-FR" b="1" dirty="0" err="1"/>
              <a:t>research</a:t>
            </a:r>
            <a:r>
              <a:rPr lang="fr-FR" b="1" dirty="0"/>
              <a:t>-</a:t>
            </a:r>
            <a:r>
              <a:rPr lang="fr-FR" b="1" dirty="0" err="1"/>
              <a:t>study-finished</a:t>
            </a:r>
            <a:endParaRPr lang="fr-FR" b="1" dirty="0" smtClean="0"/>
          </a:p>
        </p:txBody>
      </p:sp>
    </p:spTree>
    <p:extLst>
      <p:ext uri="{BB962C8B-B14F-4D97-AF65-F5344CB8AC3E}">
        <p14:creationId xmlns:p14="http://schemas.microsoft.com/office/powerpoint/2010/main" val="37317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230749" y="2199050"/>
            <a:ext cx="868714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7200" dirty="0" err="1" smtClean="0">
                <a:solidFill>
                  <a:srgbClr val="FFFFFF"/>
                </a:solidFill>
              </a:rPr>
              <a:t>Thanks</a:t>
            </a:r>
            <a:r>
              <a:rPr lang="fr-FR" sz="7200" dirty="0" smtClean="0">
                <a:solidFill>
                  <a:srgbClr val="FFFFFF"/>
                </a:solidFill>
              </a:rPr>
              <a:t> for </a:t>
            </a:r>
            <a:r>
              <a:rPr lang="fr-FR" sz="7200" dirty="0" err="1" smtClean="0">
                <a:solidFill>
                  <a:srgbClr val="FFFFFF"/>
                </a:solidFill>
              </a:rPr>
              <a:t>your</a:t>
            </a:r>
            <a:r>
              <a:rPr lang="fr-FR" sz="7200" dirty="0" smtClean="0">
                <a:solidFill>
                  <a:srgbClr val="FFFFFF"/>
                </a:solidFill>
              </a:rPr>
              <a:t> time!</a:t>
            </a:r>
            <a:endParaRPr lang="fr-FR" sz="72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8708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BACKGROUND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29231" y="2634226"/>
            <a:ext cx="8073408" cy="34030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fr-FR" sz="2400" b="1" dirty="0" err="1" smtClean="0"/>
              <a:t>After</a:t>
            </a:r>
            <a:r>
              <a:rPr lang="fr-FR" sz="2400" b="1" dirty="0" smtClean="0"/>
              <a:t> a crime, police </a:t>
            </a:r>
            <a:r>
              <a:rPr lang="fr-FR" sz="2400" b="1" dirty="0" err="1" smtClean="0"/>
              <a:t>may</a:t>
            </a:r>
            <a:r>
              <a:rPr lang="fr-FR" sz="2400" b="1" dirty="0" smtClean="0"/>
              <a:t> have to </a:t>
            </a:r>
            <a:r>
              <a:rPr lang="fr-FR" sz="2400" b="1" dirty="0" err="1" smtClean="0"/>
              <a:t>follow</a:t>
            </a:r>
            <a:r>
              <a:rPr lang="fr-FR" sz="2400" b="1" dirty="0" smtClean="0"/>
              <a:t> the </a:t>
            </a:r>
            <a:r>
              <a:rPr lang="fr-FR" sz="2400" b="1" dirty="0" err="1" smtClean="0"/>
              <a:t>path</a:t>
            </a:r>
            <a:r>
              <a:rPr lang="fr-FR" sz="2400" b="1" dirty="0" smtClean="0"/>
              <a:t> of the </a:t>
            </a:r>
            <a:r>
              <a:rPr lang="fr-FR" sz="2400" b="1" dirty="0" err="1" smtClean="0"/>
              <a:t>criminal</a:t>
            </a:r>
            <a:r>
              <a:rPr lang="fr-FR" sz="2400" b="1" dirty="0" smtClean="0"/>
              <a:t>.</a:t>
            </a:r>
          </a:p>
          <a:p>
            <a:pPr marL="0" indent="0">
              <a:buNone/>
            </a:pPr>
            <a:r>
              <a:rPr lang="fr-FR" sz="2400" b="1" dirty="0" smtClean="0"/>
              <a:t>		</a:t>
            </a:r>
            <a:r>
              <a:rPr lang="fr-FR" sz="2400" b="1" dirty="0" err="1" smtClean="0"/>
              <a:t>Difficulties</a:t>
            </a:r>
            <a:r>
              <a:rPr lang="fr-FR" sz="2400" b="1" dirty="0" smtClean="0"/>
              <a:t> : </a:t>
            </a:r>
            <a:r>
              <a:rPr lang="fr-FR" sz="2400" b="1" dirty="0" err="1" smtClean="0"/>
              <a:t>Too</a:t>
            </a:r>
            <a:r>
              <a:rPr lang="fr-FR" sz="2400" b="1" dirty="0" smtClean="0"/>
              <a:t> </a:t>
            </a:r>
            <a:r>
              <a:rPr lang="fr-FR" sz="2400" b="1" dirty="0" err="1" smtClean="0"/>
              <a:t>many</a:t>
            </a:r>
            <a:r>
              <a:rPr lang="fr-FR" sz="2400" b="1" dirty="0" smtClean="0"/>
              <a:t> cameras</a:t>
            </a:r>
          </a:p>
          <a:p>
            <a:pPr marL="0" indent="0">
              <a:buNone/>
            </a:pPr>
            <a:r>
              <a:rPr lang="fr-FR" sz="2400" b="1" dirty="0"/>
              <a:t>	</a:t>
            </a:r>
            <a:r>
              <a:rPr lang="fr-FR" sz="2400" b="1" dirty="0" smtClean="0"/>
              <a:t>		         </a:t>
            </a:r>
            <a:r>
              <a:rPr lang="fr-FR" sz="2400" b="1" dirty="0" err="1" smtClean="0"/>
              <a:t>Low</a:t>
            </a:r>
            <a:r>
              <a:rPr lang="fr-FR" sz="2400" b="1" dirty="0" smtClean="0"/>
              <a:t> </a:t>
            </a:r>
            <a:r>
              <a:rPr lang="fr-FR" sz="2400" b="1" dirty="0" err="1" smtClean="0"/>
              <a:t>quality</a:t>
            </a:r>
            <a:r>
              <a:rPr lang="fr-FR" sz="2400" b="1" dirty="0" smtClean="0"/>
              <a:t> of </a:t>
            </a:r>
            <a:r>
              <a:rPr lang="fr-FR" sz="2400" b="1" dirty="0" err="1" smtClean="0"/>
              <a:t>videos</a:t>
            </a:r>
            <a:endParaRPr lang="fr-FR" sz="2400" b="1" dirty="0" smtClean="0"/>
          </a:p>
          <a:p>
            <a:pPr marL="0" indent="0">
              <a:buNone/>
            </a:pPr>
            <a:r>
              <a:rPr lang="fr-FR" sz="2400" b="1" dirty="0"/>
              <a:t>	</a:t>
            </a:r>
            <a:r>
              <a:rPr lang="fr-FR" sz="2400" b="1" dirty="0" smtClean="0"/>
              <a:t>		        </a:t>
            </a:r>
            <a:r>
              <a:rPr lang="fr-FR" sz="2400" b="1" dirty="0"/>
              <a:t> </a:t>
            </a:r>
            <a:r>
              <a:rPr lang="fr-FR" sz="2400" b="1" dirty="0" err="1" smtClean="0"/>
              <a:t>Identify</a:t>
            </a:r>
            <a:r>
              <a:rPr lang="fr-FR" sz="2400" b="1" dirty="0" smtClean="0"/>
              <a:t> an </a:t>
            </a:r>
            <a:r>
              <a:rPr lang="fr-FR" sz="2400" b="1" dirty="0" err="1" smtClean="0"/>
              <a:t>individual</a:t>
            </a:r>
            <a:r>
              <a:rPr lang="fr-FR" sz="2400" b="1" dirty="0" smtClean="0"/>
              <a:t> in a </a:t>
            </a:r>
            <a:r>
              <a:rPr lang="fr-FR" sz="2400" b="1" dirty="0" err="1" smtClean="0"/>
              <a:t>crowd</a:t>
            </a:r>
            <a:endParaRPr lang="fr-FR" sz="2400" b="1" dirty="0"/>
          </a:p>
        </p:txBody>
      </p:sp>
      <p:pic>
        <p:nvPicPr>
          <p:cNvPr id="5" name="Image 4" descr="camera-1128388_960_720.jpg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625" r="90000">
                        <a14:foregroundMark x1="25990" y1="33047" x2="25990" y2="33047"/>
                        <a14:foregroundMark x1="17448" y1="40078" x2="17448" y2="40078"/>
                        <a14:foregroundMark x1="23750" y1="38828" x2="23750" y2="38828"/>
                        <a14:foregroundMark x1="26250" y1="38047" x2="26250" y2="38047"/>
                        <a14:foregroundMark x1="56823" y1="40938" x2="56823" y2="40938"/>
                        <a14:backgroundMark x1="33958" y1="20703" x2="33958" y2="20703"/>
                        <a14:backgroundMark x1="31458" y1="35547" x2="31458" y2="3554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762" y="3559339"/>
            <a:ext cx="5584557" cy="3723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745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BACKGROUND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82198" y="2634226"/>
            <a:ext cx="8861802" cy="34030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fr-FR" sz="2800" b="1" dirty="0" err="1" smtClean="0"/>
              <a:t>Expensive</a:t>
            </a:r>
            <a:r>
              <a:rPr lang="fr-FR" sz="2800" b="1" dirty="0" smtClean="0"/>
              <a:t> </a:t>
            </a:r>
            <a:r>
              <a:rPr lang="fr-FR" sz="2800" b="1" dirty="0" err="1" smtClean="0"/>
              <a:t>process</a:t>
            </a:r>
            <a:r>
              <a:rPr lang="fr-FR" sz="2800" b="1" dirty="0" smtClean="0"/>
              <a:t> </a:t>
            </a:r>
            <a:r>
              <a:rPr lang="fr-FR" sz="2800" b="1" dirty="0" err="1" smtClean="0"/>
              <a:t>requiring</a:t>
            </a:r>
            <a:r>
              <a:rPr lang="fr-FR" sz="2800" b="1" dirty="0" smtClean="0"/>
              <a:t> a </a:t>
            </a:r>
            <a:r>
              <a:rPr lang="fr-FR" sz="2800" b="1" dirty="0" err="1" smtClean="0"/>
              <a:t>great</a:t>
            </a:r>
            <a:r>
              <a:rPr lang="fr-FR" sz="2800" b="1" dirty="0" smtClean="0"/>
              <a:t> deal of </a:t>
            </a:r>
            <a:r>
              <a:rPr lang="fr-FR" sz="2800" b="1" dirty="0" err="1" smtClean="0"/>
              <a:t>human</a:t>
            </a:r>
            <a:r>
              <a:rPr lang="fr-FR" sz="2800" b="1" dirty="0" smtClean="0"/>
              <a:t> </a:t>
            </a:r>
            <a:r>
              <a:rPr lang="fr-FR" sz="2800" b="1" dirty="0" err="1" smtClean="0"/>
              <a:t>resources</a:t>
            </a:r>
            <a:r>
              <a:rPr lang="fr-FR" sz="2800" b="1" dirty="0" smtClean="0"/>
              <a:t>.</a:t>
            </a:r>
          </a:p>
          <a:p>
            <a:pPr marL="0" indent="0">
              <a:buNone/>
            </a:pPr>
            <a:r>
              <a:rPr lang="fr-FR" sz="2800" b="1" dirty="0" smtClean="0"/>
              <a:t>		Solution:</a:t>
            </a:r>
          </a:p>
          <a:p>
            <a:pPr marL="0" indent="0">
              <a:buNone/>
            </a:pPr>
            <a:r>
              <a:rPr lang="fr-FR" sz="2800" b="1" dirty="0"/>
              <a:t>	</a:t>
            </a:r>
            <a:r>
              <a:rPr lang="fr-FR" sz="2800" b="1" dirty="0" smtClean="0"/>
              <a:t>			</a:t>
            </a:r>
            <a:r>
              <a:rPr lang="fr-FR" sz="2800" b="1" dirty="0" err="1" smtClean="0"/>
              <a:t>Automating</a:t>
            </a:r>
            <a:r>
              <a:rPr lang="fr-FR" sz="2800" b="1" dirty="0" smtClean="0"/>
              <a:t> </a:t>
            </a:r>
            <a:r>
              <a:rPr lang="fr-FR" sz="2800" b="1" dirty="0"/>
              <a:t>the face recognition </a:t>
            </a:r>
            <a:r>
              <a:rPr lang="fr-FR" sz="2800" b="1" dirty="0" smtClean="0"/>
              <a:t>		</a:t>
            </a:r>
            <a:r>
              <a:rPr lang="fr-FR" sz="2800" b="1" dirty="0"/>
              <a:t>	</a:t>
            </a:r>
            <a:r>
              <a:rPr lang="fr-FR" sz="2800" b="1" dirty="0" smtClean="0"/>
              <a:t>	</a:t>
            </a:r>
            <a:r>
              <a:rPr lang="fr-FR" sz="2800" b="1" dirty="0" err="1" smtClean="0"/>
              <a:t>process</a:t>
            </a:r>
            <a:r>
              <a:rPr lang="fr-FR" sz="2800" b="1" dirty="0" smtClean="0"/>
              <a:t> </a:t>
            </a:r>
            <a:r>
              <a:rPr lang="fr-FR" sz="2800" b="1" dirty="0"/>
              <a:t>in surveillance </a:t>
            </a:r>
            <a:r>
              <a:rPr lang="fr-FR" sz="2800" b="1" dirty="0" err="1" smtClean="0"/>
              <a:t>video</a:t>
            </a:r>
            <a:endParaRPr lang="fr-FR" sz="2800" b="1" dirty="0"/>
          </a:p>
          <a:p>
            <a:pPr marL="0" indent="0">
              <a:buNone/>
            </a:pPr>
            <a:r>
              <a:rPr lang="fr-FR" sz="2400" b="1" dirty="0" smtClean="0"/>
              <a:t> </a:t>
            </a:r>
            <a:endParaRPr lang="fr-FR" sz="2400" b="1" dirty="0"/>
          </a:p>
        </p:txBody>
      </p:sp>
      <p:pic>
        <p:nvPicPr>
          <p:cNvPr id="5" name="Image 4" descr="camera-1128388_960_720.jpg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625" r="90000">
                        <a14:foregroundMark x1="25990" y1="33047" x2="25990" y2="33047"/>
                        <a14:foregroundMark x1="17448" y1="40078" x2="17448" y2="40078"/>
                        <a14:foregroundMark x1="23750" y1="38828" x2="23750" y2="38828"/>
                        <a14:foregroundMark x1="26250" y1="38047" x2="26250" y2="38047"/>
                        <a14:foregroundMark x1="56823" y1="40938" x2="56823" y2="40938"/>
                        <a14:backgroundMark x1="33958" y1="20703" x2="33958" y2="20703"/>
                        <a14:backgroundMark x1="31458" y1="35547" x2="31458" y2="3554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762" y="3559339"/>
            <a:ext cx="5584557" cy="3723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6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Problem</a:t>
            </a:r>
            <a:r>
              <a:rPr lang="fr-FR" dirty="0" smtClean="0"/>
              <a:t> </a:t>
            </a:r>
            <a:r>
              <a:rPr lang="fr-FR" dirty="0" err="1" smtClean="0"/>
              <a:t>Statement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739774" y="2770094"/>
            <a:ext cx="7947025" cy="3267169"/>
          </a:xfrm>
        </p:spPr>
        <p:txBody>
          <a:bodyPr/>
          <a:lstStyle/>
          <a:p>
            <a:r>
              <a:rPr lang="fr-FR" b="1" dirty="0" smtClean="0"/>
              <a:t>Best </a:t>
            </a:r>
            <a:r>
              <a:rPr lang="fr-FR" b="1" dirty="0" err="1" smtClean="0"/>
              <a:t>results</a:t>
            </a:r>
            <a:r>
              <a:rPr lang="fr-FR" b="1" dirty="0" smtClean="0"/>
              <a:t> in face recognition </a:t>
            </a:r>
            <a:r>
              <a:rPr lang="fr-FR" b="1" dirty="0" err="1" smtClean="0"/>
              <a:t>with</a:t>
            </a:r>
            <a:r>
              <a:rPr lang="fr-FR" b="1" dirty="0" smtClean="0"/>
              <a:t> </a:t>
            </a:r>
            <a:r>
              <a:rPr lang="fr-FR" b="1" dirty="0" err="1" smtClean="0"/>
              <a:t>deep</a:t>
            </a:r>
            <a:r>
              <a:rPr lang="fr-FR" b="1" dirty="0" smtClean="0"/>
              <a:t> </a:t>
            </a:r>
            <a:r>
              <a:rPr lang="fr-FR" b="1" dirty="0" err="1" smtClean="0"/>
              <a:t>learning</a:t>
            </a:r>
            <a:r>
              <a:rPr lang="fr-FR" b="1" dirty="0" smtClean="0"/>
              <a:t>.</a:t>
            </a:r>
          </a:p>
          <a:p>
            <a:r>
              <a:rPr lang="fr-FR" b="1" dirty="0" err="1" smtClean="0"/>
              <a:t>FaceNet</a:t>
            </a:r>
            <a:r>
              <a:rPr lang="fr-FR" b="1" dirty="0" smtClean="0"/>
              <a:t> (2015) </a:t>
            </a:r>
            <a:r>
              <a:rPr lang="fr-FR" b="1" dirty="0" err="1" smtClean="0"/>
              <a:t>reaches</a:t>
            </a:r>
            <a:r>
              <a:rPr lang="fr-FR" b="1" dirty="0" smtClean="0"/>
              <a:t> a </a:t>
            </a:r>
            <a:r>
              <a:rPr lang="fr-FR" b="1" dirty="0"/>
              <a:t>99.63% </a:t>
            </a:r>
            <a:r>
              <a:rPr lang="fr-FR" b="1" dirty="0" err="1"/>
              <a:t>accuracy</a:t>
            </a:r>
            <a:r>
              <a:rPr lang="fr-FR" b="1" dirty="0"/>
              <a:t> </a:t>
            </a:r>
            <a:r>
              <a:rPr lang="fr-FR" b="1" dirty="0" err="1" smtClean="0"/>
              <a:t>on“</a:t>
            </a:r>
            <a:r>
              <a:rPr lang="fr-FR" b="1" dirty="0" err="1"/>
              <a:t>LFW</a:t>
            </a:r>
            <a:r>
              <a:rPr lang="fr-FR" b="1" dirty="0"/>
              <a:t>” </a:t>
            </a:r>
            <a:r>
              <a:rPr lang="fr-FR" b="1" dirty="0" err="1" smtClean="0"/>
              <a:t>dataset</a:t>
            </a:r>
            <a:r>
              <a:rPr lang="fr-FR" b="1" dirty="0" smtClean="0"/>
              <a:t> for identification.</a:t>
            </a:r>
          </a:p>
          <a:p>
            <a:r>
              <a:rPr lang="fr-FR" sz="2400" b="1" dirty="0" smtClean="0">
                <a:solidFill>
                  <a:srgbClr val="FF0000"/>
                </a:solidFill>
              </a:rPr>
              <a:t>Goal</a:t>
            </a:r>
            <a:r>
              <a:rPr lang="fr-FR" sz="2400" b="1" dirty="0" smtClean="0"/>
              <a:t>: to </a:t>
            </a:r>
            <a:r>
              <a:rPr lang="fr-FR" sz="2400" b="1" dirty="0" err="1"/>
              <a:t>build</a:t>
            </a:r>
            <a:r>
              <a:rPr lang="fr-FR" sz="2400" b="1" dirty="0"/>
              <a:t> a </a:t>
            </a:r>
            <a:r>
              <a:rPr lang="fr-FR" sz="2400" b="1" dirty="0" err="1"/>
              <a:t>deep</a:t>
            </a:r>
            <a:r>
              <a:rPr lang="fr-FR" sz="2400" b="1" dirty="0"/>
              <a:t> neural network for face recognition on surveillance </a:t>
            </a:r>
            <a:r>
              <a:rPr lang="fr-FR" sz="2400" b="1" dirty="0" err="1" smtClean="0"/>
              <a:t>videos</a:t>
            </a:r>
            <a:r>
              <a:rPr lang="fr-FR" sz="2400" b="1" dirty="0" smtClean="0"/>
              <a:t>. Model </a:t>
            </a:r>
            <a:r>
              <a:rPr lang="fr-FR" sz="2400" b="1" dirty="0" err="1" smtClean="0"/>
              <a:t>based</a:t>
            </a:r>
            <a:r>
              <a:rPr lang="fr-FR" sz="2400" b="1" dirty="0" smtClean="0"/>
              <a:t> </a:t>
            </a:r>
            <a:r>
              <a:rPr lang="fr-FR" sz="2400" b="1" dirty="0"/>
              <a:t>on the </a:t>
            </a:r>
            <a:r>
              <a:rPr lang="fr-FR" sz="2400" b="1" dirty="0" err="1" smtClean="0"/>
              <a:t>latest</a:t>
            </a:r>
            <a:r>
              <a:rPr lang="fr-FR" sz="2400" b="1" dirty="0" smtClean="0"/>
              <a:t> </a:t>
            </a:r>
            <a:r>
              <a:rPr lang="fr-FR" sz="2400" b="1" dirty="0" err="1" smtClean="0"/>
              <a:t>deep</a:t>
            </a:r>
            <a:r>
              <a:rPr lang="fr-FR" sz="2400" b="1" dirty="0" smtClean="0"/>
              <a:t> </a:t>
            </a:r>
            <a:r>
              <a:rPr lang="fr-FR" sz="2400" b="1" dirty="0" err="1" smtClean="0"/>
              <a:t>learning</a:t>
            </a:r>
            <a:r>
              <a:rPr lang="fr-FR" sz="2400" b="1" dirty="0" smtClean="0"/>
              <a:t> </a:t>
            </a:r>
            <a:r>
              <a:rPr lang="fr-FR" sz="2400" b="1" dirty="0" err="1" smtClean="0"/>
              <a:t>algorithms</a:t>
            </a:r>
            <a:endParaRPr lang="fr-FR" sz="2400" b="1" dirty="0"/>
          </a:p>
        </p:txBody>
      </p:sp>
    </p:spTree>
    <p:extLst>
      <p:ext uri="{BB962C8B-B14F-4D97-AF65-F5344CB8AC3E}">
        <p14:creationId xmlns:p14="http://schemas.microsoft.com/office/powerpoint/2010/main" val="3282988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Objectives </a:t>
            </a:r>
            <a:br>
              <a:rPr lang="fr-FR" dirty="0"/>
            </a:b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88132" y="2493106"/>
            <a:ext cx="8214507" cy="3544158"/>
          </a:xfrm>
        </p:spPr>
        <p:txBody>
          <a:bodyPr/>
          <a:lstStyle/>
          <a:p>
            <a:r>
              <a:rPr lang="fr-FR" dirty="0" smtClean="0"/>
              <a:t>A </a:t>
            </a:r>
            <a:r>
              <a:rPr lang="fr-FR" dirty="0" err="1" smtClean="0"/>
              <a:t>database</a:t>
            </a:r>
            <a:r>
              <a:rPr lang="fr-FR" dirty="0" smtClean="0"/>
              <a:t> </a:t>
            </a:r>
            <a:r>
              <a:rPr lang="fr-FR" dirty="0" err="1"/>
              <a:t>contains</a:t>
            </a:r>
            <a:r>
              <a:rPr lang="fr-FR" dirty="0"/>
              <a:t> </a:t>
            </a:r>
            <a:r>
              <a:rPr lang="fr-FR" dirty="0" err="1"/>
              <a:t>recorded</a:t>
            </a:r>
            <a:r>
              <a:rPr lang="fr-FR" dirty="0"/>
              <a:t> </a:t>
            </a:r>
            <a:r>
              <a:rPr lang="fr-FR" dirty="0" err="1"/>
              <a:t>videos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the surveillance camera network </a:t>
            </a:r>
            <a:r>
              <a:rPr lang="fr-FR" dirty="0" err="1"/>
              <a:t>at</a:t>
            </a:r>
            <a:r>
              <a:rPr lang="fr-FR" dirty="0"/>
              <a:t> the MBK shopping </a:t>
            </a:r>
            <a:r>
              <a:rPr lang="fr-FR" dirty="0" err="1"/>
              <a:t>mall</a:t>
            </a:r>
            <a:r>
              <a:rPr lang="fr-FR" dirty="0"/>
              <a:t> in Bangkok. </a:t>
            </a:r>
          </a:p>
          <a:p>
            <a:endParaRPr lang="fr-FR" dirty="0"/>
          </a:p>
        </p:txBody>
      </p:sp>
      <p:pic>
        <p:nvPicPr>
          <p:cNvPr id="5" name="Image 4" descr="database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5534" y="3426572"/>
            <a:ext cx="6008465" cy="3379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990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Literature</a:t>
            </a:r>
            <a:r>
              <a:rPr lang="fr-FR" dirty="0" smtClean="0"/>
              <a:t> </a:t>
            </a:r>
            <a:r>
              <a:rPr lang="fr-FR" dirty="0" err="1" smtClean="0"/>
              <a:t>Review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66810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Relationship Id="rId3" Type="http://schemas.openxmlformats.org/officeDocument/2006/relationships/image" Target="../media/image3.jpeg"/></Relationships>
</file>

<file path=ppt/theme/theme1.xml><?xml version="1.0" encoding="utf-8"?>
<a:theme xmlns:a="http://schemas.openxmlformats.org/drawingml/2006/main" name="Genèse">
  <a:themeElements>
    <a:clrScheme name="Genesis">
      <a:dk1>
        <a:sysClr val="windowText" lastClr="000000"/>
      </a:dk1>
      <a:lt1>
        <a:sysClr val="window" lastClr="FFFFFF"/>
      </a:lt1>
      <a:dk2>
        <a:srgbClr val="465466"/>
      </a:dk2>
      <a:lt2>
        <a:srgbClr val="BBD7F8"/>
      </a:lt2>
      <a:accent1>
        <a:srgbClr val="80B606"/>
      </a:accent1>
      <a:accent2>
        <a:srgbClr val="E29F1D"/>
      </a:accent2>
      <a:accent3>
        <a:srgbClr val="2397E2"/>
      </a:accent3>
      <a:accent4>
        <a:srgbClr val="35ACA2"/>
      </a:accent4>
      <a:accent5>
        <a:srgbClr val="5430BB"/>
      </a:accent5>
      <a:accent6>
        <a:srgbClr val="8D34E0"/>
      </a:accent6>
      <a:hlink>
        <a:srgbClr val="00B0F0"/>
      </a:hlink>
      <a:folHlink>
        <a:srgbClr val="0070C0"/>
      </a:folHlink>
    </a:clrScheme>
    <a:fontScheme name="Genesis">
      <a:majorFont>
        <a:latin typeface="Calisto MT"/>
        <a:ea typeface=""/>
        <a:cs typeface=""/>
        <a:font script="Jpan" typeface="ＭＳ 明朝"/>
        <a:font script="Hans" typeface="宋体"/>
        <a:font script="Hant" typeface="新細明體"/>
      </a:majorFont>
      <a:minorFont>
        <a:latin typeface="Calisto MT"/>
        <a:ea typeface=""/>
        <a:cs typeface=""/>
        <a:font script="Jpan" typeface="ＭＳ 明朝"/>
        <a:font script="Hans" typeface="宋体"/>
        <a:font script="Hant" typeface="新細明體"/>
      </a:minorFont>
    </a:fontScheme>
    <a:fmtScheme name="Genesis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70000"/>
                <a:satMod val="100000"/>
                <a:greenMod val="110000"/>
              </a:schemeClr>
            </a:gs>
            <a:gs pos="75000">
              <a:schemeClr val="phClr">
                <a:tint val="40000"/>
                <a:satMod val="150000"/>
                <a:redMod val="100000"/>
                <a:blueMod val="100000"/>
              </a:schemeClr>
            </a:gs>
            <a:gs pos="100000">
              <a:schemeClr val="phClr">
                <a:tint val="60000"/>
                <a:satMod val="120000"/>
                <a:redMod val="100000"/>
                <a:blueMod val="100000"/>
              </a:schemeClr>
            </a:gs>
          </a:gsLst>
          <a:path path="circle">
            <a:fillToRect l="25000" t="25000" r="5000" b="5000"/>
          </a:path>
        </a:gradFill>
        <a:gradFill rotWithShape="1">
          <a:gsLst>
            <a:gs pos="0">
              <a:schemeClr val="phClr">
                <a:tint val="50000"/>
                <a:shade val="100000"/>
                <a:alpha val="100000"/>
                <a:satMod val="150000"/>
              </a:schemeClr>
            </a:gs>
            <a:gs pos="40000">
              <a:schemeClr val="phClr">
                <a:tint val="70000"/>
                <a:shade val="100000"/>
                <a:alpha val="100000"/>
                <a:satMod val="150000"/>
              </a:schemeClr>
            </a:gs>
            <a:gs pos="100000">
              <a:schemeClr val="phClr">
                <a:shade val="90000"/>
                <a:satMod val="11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88900" dist="50800" dir="11400000" sx="102000" sy="101000" algn="tl" rotWithShape="0">
              <a:srgbClr val="000000">
                <a:alpha val="35000"/>
              </a:srgbClr>
            </a:outerShdw>
          </a:effectLst>
          <a:scene3d>
            <a:camera prst="perspectiveFront" fov="4800000"/>
            <a:lightRig rig="morning" dir="tl"/>
          </a:scene3d>
          <a:sp3d prstMaterial="softmetal">
            <a:bevelT w="0" h="0"/>
          </a:sp3d>
        </a:effectStyle>
        <a:effectStyle>
          <a:effectLst>
            <a:innerShdw blurRad="50800" dist="25400" dir="13500000">
              <a:srgbClr val="000000">
                <a:alpha val="75000"/>
              </a:srgbClr>
            </a:innerShdw>
            <a:reflection blurRad="101600" stA="40000" endPos="50000" dist="63500" dir="5400000" fadeDir="7200000" sy="-100000" kx="300000" rotWithShape="0"/>
          </a:effectLst>
          <a:scene3d>
            <a:camera prst="orthographicFront">
              <a:rot lat="0" lon="0" rev="0"/>
            </a:camera>
            <a:lightRig rig="chilly" dir="tr">
              <a:rot lat="0" lon="0" rev="1200000"/>
            </a:lightRig>
          </a:scene3d>
          <a:sp3d prstMaterial="plastic">
            <a:bevelT w="0" h="0"/>
          </a:sp3d>
        </a:effectStyle>
      </a:effectStyleLst>
      <a:bgFillStyleLst>
        <a:blipFill rotWithShape="1">
          <a:blip xmlns:r="http://schemas.openxmlformats.org/officeDocument/2006/relationships" r:embed="rId1"/>
          <a:stretch/>
        </a:blipFill>
        <a:blipFill rotWithShape="1">
          <a:blip xmlns:r="http://schemas.openxmlformats.org/officeDocument/2006/relationships" r:embed="rId2"/>
          <a:stretch/>
        </a:blipFill>
        <a:blipFill rotWithShape="1">
          <a:blip xmlns:r="http://schemas.openxmlformats.org/officeDocument/2006/relationships" r:embed="rId3"/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Genèse.thmx</Template>
  <TotalTime>2118</TotalTime>
  <Words>1227</Words>
  <Application>Microsoft Macintosh PowerPoint</Application>
  <PresentationFormat>Présentation à l'écran (4:3)</PresentationFormat>
  <Paragraphs>124</Paragraphs>
  <Slides>44</Slides>
  <Notes>2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44</vt:i4>
      </vt:variant>
    </vt:vector>
  </HeadingPairs>
  <TitlesOfParts>
    <vt:vector size="45" baseType="lpstr">
      <vt:lpstr>Genèse</vt:lpstr>
      <vt:lpstr>RESEARCH STUDY</vt:lpstr>
      <vt:lpstr>THEME</vt:lpstr>
      <vt:lpstr>SUMMARY</vt:lpstr>
      <vt:lpstr>Introduction</vt:lpstr>
      <vt:lpstr>BACKGROUND</vt:lpstr>
      <vt:lpstr>BACKGROUND</vt:lpstr>
      <vt:lpstr>Problem Statement</vt:lpstr>
      <vt:lpstr>Objectives  </vt:lpstr>
      <vt:lpstr>Literature Review</vt:lpstr>
      <vt:lpstr>Deep Learning</vt:lpstr>
      <vt:lpstr>Convolutional Networks</vt:lpstr>
      <vt:lpstr>Convolutional Networks</vt:lpstr>
      <vt:lpstr>Convolutional Networks</vt:lpstr>
      <vt:lpstr>Convolutional Networks</vt:lpstr>
      <vt:lpstr>DL for face recognition: Two main methodologies</vt:lpstr>
      <vt:lpstr>Recognition by person identification</vt:lpstr>
      <vt:lpstr>Recognition by comparison </vt:lpstr>
      <vt:lpstr>Methodology</vt:lpstr>
      <vt:lpstr>Design of the final product</vt:lpstr>
      <vt:lpstr>Solution Design</vt:lpstr>
      <vt:lpstr>Database</vt:lpstr>
      <vt:lpstr>Raw Database of faces</vt:lpstr>
      <vt:lpstr>Caffe</vt:lpstr>
      <vt:lpstr>Results</vt:lpstr>
      <vt:lpstr>Improvement of face detection: face tracking</vt:lpstr>
      <vt:lpstr>Face tracking and Siamese Network</vt:lpstr>
      <vt:lpstr>Decision to work with another network</vt:lpstr>
      <vt:lpstr>Architecture of the Lightened CNN</vt:lpstr>
      <vt:lpstr>Results obtained on the MBK Database</vt:lpstr>
      <vt:lpstr>Results obtained on the MBK Database</vt:lpstr>
      <vt:lpstr>Results obtained on the MBK Database</vt:lpstr>
      <vt:lpstr>Results obtained on the MBK Database</vt:lpstr>
      <vt:lpstr>Results obtained on the MBK Database</vt:lpstr>
      <vt:lpstr>Final Result</vt:lpstr>
      <vt:lpstr>Face Tracker</vt:lpstr>
      <vt:lpstr>Face Tracker</vt:lpstr>
      <vt:lpstr>Face Tracker</vt:lpstr>
      <vt:lpstr>Face Verifier</vt:lpstr>
      <vt:lpstr>Making the right decision</vt:lpstr>
      <vt:lpstr>Conclusion</vt:lpstr>
      <vt:lpstr>Conclusion</vt:lpstr>
      <vt:lpstr>Conclusion</vt:lpstr>
      <vt:lpstr>Conclusion</vt:lpstr>
      <vt:lpstr>Présentation PowerPoint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DEFENSE PROPOSAL</dc:title>
  <dc:creator>Paul-Darius Sarmadi</dc:creator>
  <cp:lastModifiedBy>Paul-Darius Sarmadi</cp:lastModifiedBy>
  <cp:revision>65</cp:revision>
  <dcterms:created xsi:type="dcterms:W3CDTF">2016-03-19T10:54:19Z</dcterms:created>
  <dcterms:modified xsi:type="dcterms:W3CDTF">2016-05-08T19:35:26Z</dcterms:modified>
</cp:coreProperties>
</file>